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746" r:id="rId2"/>
    <p:sldId id="742" r:id="rId3"/>
    <p:sldId id="743" r:id="rId4"/>
    <p:sldId id="744" r:id="rId5"/>
    <p:sldId id="745" r:id="rId6"/>
    <p:sldId id="747" r:id="rId7"/>
    <p:sldId id="748" r:id="rId8"/>
    <p:sldId id="749" r:id="rId9"/>
    <p:sldId id="750" r:id="rId10"/>
    <p:sldId id="751" r:id="rId11"/>
    <p:sldId id="752" r:id="rId12"/>
    <p:sldId id="753" r:id="rId13"/>
    <p:sldId id="754" r:id="rId14"/>
    <p:sldId id="755" r:id="rId15"/>
    <p:sldId id="741"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1A7"/>
    <a:srgbClr val="0F648F"/>
    <a:srgbClr val="006600"/>
    <a:srgbClr val="0033CC"/>
    <a:srgbClr val="979CBF"/>
    <a:srgbClr val="990099"/>
    <a:srgbClr val="6496FA"/>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3854" autoAdjust="0"/>
  </p:normalViewPr>
  <p:slideViewPr>
    <p:cSldViewPr snapToGrid="0">
      <p:cViewPr varScale="1">
        <p:scale>
          <a:sx n="71" d="100"/>
          <a:sy n="71" d="100"/>
        </p:scale>
        <p:origin x="678" y="1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022"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CFAB2E-0DE4-874E-B470-536A39C93D81}" type="datetimeFigureOut">
              <a:rPr lang="en-GB" smtClean="0"/>
              <a:t>25/04/2018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F953F-7DF1-2A40-973B-073D9F3DC6EB}" type="slidenum">
              <a:rPr lang="en-GB" smtClean="0"/>
              <a:t>‹#›</a:t>
            </a:fld>
            <a:endParaRPr lang="en-GB"/>
          </a:p>
        </p:txBody>
      </p:sp>
    </p:spTree>
    <p:extLst>
      <p:ext uri="{BB962C8B-B14F-4D97-AF65-F5344CB8AC3E}">
        <p14:creationId xmlns:p14="http://schemas.microsoft.com/office/powerpoint/2010/main" val="1953874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E0C5FABD-EA63-427E-A7B0-06E960657D8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5" name="Rectangle 3">
            <a:extLst>
              <a:ext uri="{FF2B5EF4-FFF2-40B4-BE49-F238E27FC236}">
                <a16:creationId xmlns="" xmlns:a16="http://schemas.microsoft.com/office/drawing/2014/main" id="{5430CF37-D6AE-480E-98D8-15B2B143F15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7" name="Rectangle 5">
            <a:extLst>
              <a:ext uri="{FF2B5EF4-FFF2-40B4-BE49-F238E27FC236}">
                <a16:creationId xmlns="" xmlns:a16="http://schemas.microsoft.com/office/drawing/2014/main" id="{DF604648-4033-4D9A-881E-AD4CE9CD2BB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 xmlns:a16="http://schemas.microsoft.com/office/drawing/2014/main" id="{BF247AD1-DE28-4F60-B6DB-F8CCDB69D70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9" name="Rectangle 7">
            <a:extLst>
              <a:ext uri="{FF2B5EF4-FFF2-40B4-BE49-F238E27FC236}">
                <a16:creationId xmlns="" xmlns:a16="http://schemas.microsoft.com/office/drawing/2014/main" id="{9F60EBC9-483E-4266-B45A-CFD91DE81ED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05764312-91DB-814F-92AD-AD67A61C35D0}" type="slidenum">
              <a:rPr lang="en-US"/>
              <a:pPr>
                <a:defRPr/>
              </a:pPr>
              <a:t>‹#›</a:t>
            </a:fld>
            <a:endParaRPr lang="en-US"/>
          </a:p>
        </p:txBody>
      </p:sp>
    </p:spTree>
    <p:extLst>
      <p:ext uri="{BB962C8B-B14F-4D97-AF65-F5344CB8AC3E}">
        <p14:creationId xmlns:p14="http://schemas.microsoft.com/office/powerpoint/2010/main" val="188878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57793473"/>
      </p:ext>
    </p:extLst>
  </p:cSld>
  <p:clrMapOvr>
    <a:masterClrMapping/>
  </p:clrMapOvr>
  <p:transition spd="slow"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78749470"/>
      </p:ext>
    </p:extLst>
  </p:cSld>
  <p:clrMapOvr>
    <a:masterClrMapping/>
  </p:clrMapOvr>
  <p:transition spd="slow"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92403"/>
      </p:ext>
    </p:extLst>
  </p:cSld>
  <p:clrMapOvr>
    <a:masterClrMapping/>
  </p:clrMapOvr>
  <p:transition spd="slow"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aseline="0">
                <a:solidFill>
                  <a:srgbClr val="0071A7"/>
                </a:solidFill>
              </a:defRPr>
            </a:lvl1pPr>
            <a:lvl2pPr>
              <a:defRPr baseline="0">
                <a:solidFill>
                  <a:srgbClr val="0071A7"/>
                </a:solidFill>
              </a:defRPr>
            </a:lvl2pPr>
            <a:lvl3pPr>
              <a:defRPr baseline="0">
                <a:solidFill>
                  <a:srgbClr val="0071A7"/>
                </a:solidFill>
              </a:defRPr>
            </a:lvl3pPr>
            <a:lvl4pPr>
              <a:defRPr baseline="0">
                <a:solidFill>
                  <a:srgbClr val="0071A7"/>
                </a:solidFill>
              </a:defRPr>
            </a:lvl4pPr>
            <a:lvl5pPr>
              <a:defRPr baseline="0">
                <a:solidFill>
                  <a:srgbClr val="0071A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82064533"/>
      </p:ext>
    </p:extLst>
  </p:cSld>
  <p:clrMapOvr>
    <a:masterClrMapping/>
  </p:clrMapOvr>
  <p:transition spd="slow"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7083335"/>
      </p:ext>
    </p:extLst>
  </p:cSld>
  <p:clrMapOvr>
    <a:masterClrMapping/>
  </p:clrMapOvr>
  <p:transition spd="slow"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42072092"/>
      </p:ext>
    </p:extLst>
  </p:cSld>
  <p:clrMapOvr>
    <a:masterClrMapping/>
  </p:clrMapOvr>
  <p:transition spd="slow"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0324069"/>
      </p:ext>
    </p:extLst>
  </p:cSld>
  <p:clrMapOvr>
    <a:masterClrMapping/>
  </p:clrMapOvr>
  <p:transition spd="slow"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734734" y="0"/>
            <a:ext cx="7200900" cy="908050"/>
          </a:xfrm>
          <a:prstGeom prst="rect">
            <a:avLst/>
          </a:prstGeom>
        </p:spPr>
        <p:txBody>
          <a:bodyPr anchor="ctr" anchorCtr="0"/>
          <a:lstStyle>
            <a:lvl1pPr>
              <a:defRPr baseline="0">
                <a:solidFill>
                  <a:srgbClr val="0071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39752834"/>
      </p:ext>
    </p:extLst>
  </p:cSld>
  <p:clrMapOvr>
    <a:masterClrMapping/>
  </p:clrMapOvr>
  <p:transition spd="slow"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27133"/>
      </p:ext>
    </p:extLst>
  </p:cSld>
  <p:clrMapOvr>
    <a:masterClrMapping/>
  </p:clrMapOvr>
  <p:transition spd="slow"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3593033"/>
      </p:ext>
    </p:extLst>
  </p:cSld>
  <p:clrMapOvr>
    <a:masterClrMapping/>
  </p:clrMapOvr>
  <p:transition spd="slow"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8031382"/>
      </p:ext>
    </p:extLst>
  </p:cSld>
  <p:clrMapOvr>
    <a:masterClrMapping/>
  </p:clrMapOvr>
  <p:transition spd="slow"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1029" name="Text Box 12">
            <a:extLst>
              <a:ext uri="{FF2B5EF4-FFF2-40B4-BE49-F238E27FC236}">
                <a16:creationId xmlns="" xmlns:a16="http://schemas.microsoft.com/office/drawing/2014/main" id="{B1B19341-1344-4AFE-BB6E-2BE52A5CB670}"/>
              </a:ext>
            </a:extLst>
          </p:cNvPr>
          <p:cNvSpPr txBox="1">
            <a:spLocks noChangeArrowheads="1"/>
          </p:cNvSpPr>
          <p:nvPr/>
        </p:nvSpPr>
        <p:spPr bwMode="auto">
          <a:xfrm>
            <a:off x="10348913" y="0"/>
            <a:ext cx="17827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900" b="1" dirty="0">
                <a:ea typeface="+mn-ea"/>
              </a:rPr>
              <a:t>© 2018 </a:t>
            </a:r>
            <a:r>
              <a:rPr lang="en-GB" sz="900" b="1" dirty="0">
                <a:ea typeface="+mn-ea"/>
              </a:rPr>
              <a:t>Excel in Business Ltd</a:t>
            </a:r>
            <a:endParaRPr lang="en-US" sz="900" b="1" dirty="0">
              <a:ea typeface="+mn-ea"/>
            </a:endParaRPr>
          </a:p>
        </p:txBody>
      </p:sp>
      <p:sp>
        <p:nvSpPr>
          <p:cNvPr id="1030" name="Text Box 13">
            <a:extLst>
              <a:ext uri="{FF2B5EF4-FFF2-40B4-BE49-F238E27FC236}">
                <a16:creationId xmlns="" xmlns:a16="http://schemas.microsoft.com/office/drawing/2014/main" id="{6085F7BE-984A-48F6-BFD2-436FF25F530A}"/>
              </a:ext>
            </a:extLst>
          </p:cNvPr>
          <p:cNvSpPr txBox="1">
            <a:spLocks noChangeArrowheads="1"/>
          </p:cNvSpPr>
          <p:nvPr/>
        </p:nvSpPr>
        <p:spPr bwMode="auto">
          <a:xfrm>
            <a:off x="0" y="6542088"/>
            <a:ext cx="1219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600" b="1" u="sng" dirty="0">
                <a:solidFill>
                  <a:srgbClr val="0071A7"/>
                </a:solidFill>
                <a:ea typeface="+mn-ea"/>
              </a:rPr>
              <a:t>www.excelinbusiness.com</a:t>
            </a:r>
            <a:endParaRPr lang="en-US" sz="1600" b="1" u="sng" dirty="0">
              <a:solidFill>
                <a:srgbClr val="0071A7"/>
              </a:solidFill>
              <a:ea typeface="+mn-ea"/>
            </a:endParaRPr>
          </a:p>
        </p:txBody>
      </p:sp>
      <p:pic>
        <p:nvPicPr>
          <p:cNvPr id="2"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3988" y="-284163"/>
            <a:ext cx="2895601" cy="13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15"/>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16"/>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0"/>
            <a:ext cx="12192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0" y="5446861"/>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rgbClr val="0071A7"/>
                </a:solidFill>
                <a:latin typeface="Arial" charset="0"/>
              </a:defRPr>
            </a:lvl1pPr>
            <a:lvl2pPr marL="742950" indent="-285750">
              <a:spcBef>
                <a:spcPct val="20000"/>
              </a:spcBef>
              <a:buBlip>
                <a:blip r:embed="rId4"/>
              </a:buBlip>
              <a:defRPr sz="2400">
                <a:solidFill>
                  <a:srgbClr val="0071A7"/>
                </a:solidFill>
                <a:latin typeface="Arial" charset="0"/>
              </a:defRPr>
            </a:lvl2pPr>
            <a:lvl3pPr marL="1143000" indent="-228600">
              <a:spcBef>
                <a:spcPct val="20000"/>
              </a:spcBef>
              <a:buClr>
                <a:srgbClr val="FF6600"/>
              </a:buClr>
              <a:buFont typeface="Wingdings" charset="2"/>
              <a:buBlip>
                <a:blip r:embed="rId5"/>
              </a:buBlip>
              <a:defRPr sz="2000">
                <a:solidFill>
                  <a:srgbClr val="0071A7"/>
                </a:solidFill>
                <a:latin typeface="Arial" charset="0"/>
              </a:defRPr>
            </a:lvl3pPr>
            <a:lvl4pPr marL="1600200" indent="-228600">
              <a:spcBef>
                <a:spcPct val="20000"/>
              </a:spcBef>
              <a:buChar char="–"/>
              <a:defRPr sz="2000">
                <a:solidFill>
                  <a:srgbClr val="0071A7"/>
                </a:solidFill>
                <a:latin typeface="Arial" charset="0"/>
              </a:defRPr>
            </a:lvl4pPr>
            <a:lvl5pPr marL="2057400" indent="-228600">
              <a:spcBef>
                <a:spcPct val="20000"/>
              </a:spcBef>
              <a:buChar char="»"/>
              <a:defRPr sz="2000">
                <a:solidFill>
                  <a:srgbClr val="0071A7"/>
                </a:solidFill>
                <a:latin typeface="Arial" charset="0"/>
              </a:defRPr>
            </a:lvl5pPr>
            <a:lvl6pPr marL="2514600" indent="-228600" eaLnBrk="0" fontAlgn="base" hangingPunct="0">
              <a:spcBef>
                <a:spcPct val="20000"/>
              </a:spcBef>
              <a:spcAft>
                <a:spcPct val="0"/>
              </a:spcAft>
              <a:buChar char="»"/>
              <a:defRPr sz="2000">
                <a:solidFill>
                  <a:srgbClr val="0071A7"/>
                </a:solidFill>
                <a:latin typeface="Arial" charset="0"/>
              </a:defRPr>
            </a:lvl6pPr>
            <a:lvl7pPr marL="2971800" indent="-228600" eaLnBrk="0" fontAlgn="base" hangingPunct="0">
              <a:spcBef>
                <a:spcPct val="20000"/>
              </a:spcBef>
              <a:spcAft>
                <a:spcPct val="0"/>
              </a:spcAft>
              <a:buChar char="»"/>
              <a:defRPr sz="2000">
                <a:solidFill>
                  <a:srgbClr val="0071A7"/>
                </a:solidFill>
                <a:latin typeface="Arial" charset="0"/>
              </a:defRPr>
            </a:lvl7pPr>
            <a:lvl8pPr marL="3429000" indent="-228600" eaLnBrk="0" fontAlgn="base" hangingPunct="0">
              <a:spcBef>
                <a:spcPct val="20000"/>
              </a:spcBef>
              <a:spcAft>
                <a:spcPct val="0"/>
              </a:spcAft>
              <a:buChar char="»"/>
              <a:defRPr sz="2000">
                <a:solidFill>
                  <a:srgbClr val="0071A7"/>
                </a:solidFill>
                <a:latin typeface="Arial" charset="0"/>
              </a:defRPr>
            </a:lvl8pPr>
            <a:lvl9pPr marL="3886200" indent="-228600" eaLnBrk="0" fontAlgn="base" hangingPunct="0">
              <a:spcBef>
                <a:spcPct val="20000"/>
              </a:spcBef>
              <a:spcAft>
                <a:spcPct val="0"/>
              </a:spcAft>
              <a:buChar char="»"/>
              <a:defRPr sz="2000">
                <a:solidFill>
                  <a:srgbClr val="0071A7"/>
                </a:solidFill>
                <a:latin typeface="Arial" charset="0"/>
              </a:defRPr>
            </a:lvl9pPr>
          </a:lstStyle>
          <a:p>
            <a:pPr algn="ctr">
              <a:buNone/>
            </a:pPr>
            <a:r>
              <a:rPr lang="en-GB" sz="2400" b="1" smtClean="0">
                <a:latin typeface="Roboto" charset="0"/>
                <a:ea typeface="Roboto" charset="0"/>
                <a:cs typeface="Roboto" charset="0"/>
              </a:rPr>
              <a:t>EiB </a:t>
            </a:r>
            <a:r>
              <a:rPr lang="en-GB" sz="2400" b="1" dirty="0">
                <a:latin typeface="Roboto" charset="0"/>
                <a:ea typeface="Roboto" charset="0"/>
                <a:cs typeface="Roboto" charset="0"/>
              </a:rPr>
              <a:t>Case Study: The Uniform </a:t>
            </a:r>
            <a:r>
              <a:rPr lang="en-GB" sz="2400" b="1">
                <a:latin typeface="Roboto" charset="0"/>
                <a:ea typeface="Roboto" charset="0"/>
                <a:cs typeface="Roboto" charset="0"/>
              </a:rPr>
              <a:t>Chart </a:t>
            </a:r>
            <a:r>
              <a:rPr lang="en-GB" sz="2400" b="1" smtClean="0">
                <a:latin typeface="Roboto" charset="0"/>
                <a:ea typeface="Roboto" charset="0"/>
                <a:cs typeface="Roboto" charset="0"/>
              </a:rPr>
              <a:t>Of Accounts</a:t>
            </a:r>
            <a:r>
              <a:rPr lang="en-GB" sz="2400" b="1" dirty="0">
                <a:latin typeface="Roboto" charset="0"/>
                <a:ea typeface="Roboto" charset="0"/>
                <a:cs typeface="Roboto" charset="0"/>
              </a:rPr>
              <a:t>.</a:t>
            </a:r>
          </a:p>
        </p:txBody>
      </p:sp>
      <p:sp>
        <p:nvSpPr>
          <p:cNvPr id="3076" name="Rectangle 6"/>
          <p:cNvSpPr>
            <a:spLocks noChangeArrowheads="1"/>
          </p:cNvSpPr>
          <p:nvPr/>
        </p:nvSpPr>
        <p:spPr bwMode="auto">
          <a:xfrm>
            <a:off x="0" y="6021388"/>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b="1" dirty="0">
                <a:solidFill>
                  <a:srgbClr val="0071A7"/>
                </a:solidFill>
                <a:latin typeface="Roboto" charset="0"/>
                <a:ea typeface="Roboto" charset="0"/>
                <a:cs typeface="Roboto" charset="0"/>
              </a:rPr>
              <a:t>Presented </a:t>
            </a:r>
            <a:r>
              <a:rPr lang="en-GB" altLang="en-US" b="1" dirty="0" smtClean="0">
                <a:solidFill>
                  <a:srgbClr val="0071A7"/>
                </a:solidFill>
                <a:latin typeface="Roboto" charset="0"/>
                <a:ea typeface="Roboto" charset="0"/>
                <a:cs typeface="Roboto" charset="0"/>
              </a:rPr>
              <a:t>by Jon Hacking on behalf of </a:t>
            </a:r>
            <a:r>
              <a:rPr lang="en-GB" altLang="en-US" b="1" dirty="0" err="1" smtClean="0">
                <a:solidFill>
                  <a:srgbClr val="0071A7"/>
                </a:solidFill>
                <a:latin typeface="Roboto" charset="0"/>
                <a:ea typeface="Roboto" charset="0"/>
                <a:cs typeface="Roboto" charset="0"/>
              </a:rPr>
              <a:t>Cesco</a:t>
            </a:r>
            <a:r>
              <a:rPr lang="en-GB" altLang="en-US" b="1" dirty="0" smtClean="0">
                <a:solidFill>
                  <a:srgbClr val="0071A7"/>
                </a:solidFill>
                <a:latin typeface="Roboto" charset="0"/>
                <a:ea typeface="Roboto" charset="0"/>
                <a:cs typeface="Roboto" charset="0"/>
              </a:rPr>
              <a:t> </a:t>
            </a:r>
            <a:r>
              <a:rPr lang="en-GB" altLang="en-US" b="1" dirty="0" err="1" smtClean="0">
                <a:solidFill>
                  <a:srgbClr val="0071A7"/>
                </a:solidFill>
                <a:latin typeface="Roboto" charset="0"/>
                <a:ea typeface="Roboto" charset="0"/>
                <a:cs typeface="Roboto" charset="0"/>
              </a:rPr>
              <a:t>Righetti</a:t>
            </a:r>
            <a:endParaRPr lang="en-US" altLang="en-US" sz="800" b="1" dirty="0">
              <a:latin typeface="Roboto" charset="0"/>
              <a:ea typeface="Roboto" charset="0"/>
              <a:cs typeface="Roboto" charset="0"/>
            </a:endParaRPr>
          </a:p>
        </p:txBody>
      </p:sp>
      <p:pic>
        <p:nvPicPr>
          <p:cNvPr id="5" name="Picture 4"/>
          <p:cNvPicPr>
            <a:picLocks noChangeAspect="1"/>
          </p:cNvPicPr>
          <p:nvPr/>
        </p:nvPicPr>
        <p:blipFill>
          <a:blip r:embed="rId6"/>
          <a:stretch>
            <a:fillRect/>
          </a:stretch>
        </p:blipFill>
        <p:spPr>
          <a:xfrm>
            <a:off x="9691328" y="359614"/>
            <a:ext cx="1797131" cy="442643"/>
          </a:xfrm>
          <a:prstGeom prst="rect">
            <a:avLst/>
          </a:prstGeom>
        </p:spPr>
      </p:pic>
    </p:spTree>
    <p:extLst>
      <p:ext uri="{BB962C8B-B14F-4D97-AF65-F5344CB8AC3E}">
        <p14:creationId xmlns:p14="http://schemas.microsoft.com/office/powerpoint/2010/main" val="261337524"/>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922847" y="-1"/>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t>Blue Book </a:t>
            </a:r>
            <a:r>
              <a:rPr lang="en-GB" altLang="en-US" dirty="0">
                <a:latin typeface="Roboto" charset="0"/>
                <a:ea typeface="Roboto" charset="0"/>
                <a:cs typeface="Roboto" charset="0"/>
              </a:rPr>
              <a:t>Report</a:t>
            </a:r>
            <a:r>
              <a:rPr lang="en-GB" altLang="en-US" dirty="0"/>
              <a:t> – Then Vs Now</a:t>
            </a:r>
            <a:endParaRPr lang="en-US" altLang="en-US" dirty="0"/>
          </a:p>
        </p:txBody>
      </p:sp>
      <p:pic>
        <p:nvPicPr>
          <p:cNvPr id="4" name="Picture 3"/>
          <p:cNvPicPr>
            <a:picLocks noChangeAspect="1"/>
          </p:cNvPicPr>
          <p:nvPr/>
        </p:nvPicPr>
        <p:blipFill>
          <a:blip r:embed="rId2"/>
          <a:stretch>
            <a:fillRect/>
          </a:stretch>
        </p:blipFill>
        <p:spPr>
          <a:xfrm>
            <a:off x="528424" y="1529586"/>
            <a:ext cx="3934991" cy="3796701"/>
          </a:xfrm>
          <a:prstGeom prst="rect">
            <a:avLst/>
          </a:prstGeom>
        </p:spPr>
      </p:pic>
      <p:sp>
        <p:nvSpPr>
          <p:cNvPr id="5" name="Rounded Rectangle 4"/>
          <p:cNvSpPr/>
          <p:nvPr/>
        </p:nvSpPr>
        <p:spPr>
          <a:xfrm>
            <a:off x="1015864" y="5555411"/>
            <a:ext cx="4194492" cy="9057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improvement between the old version and the new one is quite significant in terms of accuracy and presentation of the results.</a:t>
            </a:r>
          </a:p>
        </p:txBody>
      </p:sp>
      <p:pic>
        <p:nvPicPr>
          <p:cNvPr id="6" name="Picture 5">
            <a:extLst>
              <a:ext uri="{FF2B5EF4-FFF2-40B4-BE49-F238E27FC236}">
                <a16:creationId xmlns="" xmlns:a16="http://schemas.microsoft.com/office/drawing/2014/main" id="{2D5BA27D-49FA-4871-A689-CD855D046D3B}"/>
              </a:ext>
            </a:extLst>
          </p:cNvPr>
          <p:cNvPicPr>
            <a:picLocks noChangeAspect="1"/>
          </p:cNvPicPr>
          <p:nvPr/>
        </p:nvPicPr>
        <p:blipFill>
          <a:blip r:embed="rId3"/>
          <a:stretch>
            <a:fillRect/>
          </a:stretch>
        </p:blipFill>
        <p:spPr>
          <a:xfrm>
            <a:off x="4304050" y="1137173"/>
            <a:ext cx="7708083" cy="4029987"/>
          </a:xfrm>
          <a:prstGeom prst="rect">
            <a:avLst/>
          </a:prstGeom>
        </p:spPr>
      </p:pic>
      <p:pic>
        <p:nvPicPr>
          <p:cNvPr id="7" name="Picture 6"/>
          <p:cNvPicPr>
            <a:picLocks noChangeAspect="1"/>
          </p:cNvPicPr>
          <p:nvPr/>
        </p:nvPicPr>
        <p:blipFill>
          <a:blip r:embed="rId4"/>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1253948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6FA6E8F-598C-4983-B432-B2A83473035C}"/>
              </a:ext>
            </a:extLst>
          </p:cNvPr>
          <p:cNvSpPr txBox="1">
            <a:spLocks/>
          </p:cNvSpPr>
          <p:nvPr/>
        </p:nvSpPr>
        <p:spPr>
          <a:xfrm>
            <a:off x="2362595" y="20442"/>
            <a:ext cx="7200900" cy="908050"/>
          </a:xfrm>
          <a:prstGeom prst="rect">
            <a:avLst/>
          </a:prstGeom>
        </p:spPr>
        <p:txBody>
          <a:bodyPr anchor="ctr" anchorCtr="0"/>
          <a:lstStyle>
            <a:lvl1pPr algn="l" rtl="0" eaLnBrk="0" fontAlgn="base" hangingPunct="0">
              <a:spcBef>
                <a:spcPct val="0"/>
              </a:spcBef>
              <a:spcAft>
                <a:spcPct val="0"/>
              </a:spcAft>
              <a:defRPr sz="3200" baseline="0">
                <a:solidFill>
                  <a:srgbClr val="0071A7"/>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a:r>
              <a:rPr lang="en-GB" kern="0" dirty="0" smtClean="0">
                <a:latin typeface="Roboto" charset="0"/>
                <a:ea typeface="Roboto" charset="0"/>
                <a:cs typeface="Roboto" charset="0"/>
              </a:rPr>
              <a:t>Blue Book Report - Then Vs Now</a:t>
            </a:r>
            <a:endParaRPr lang="en-US" kern="0" dirty="0">
              <a:latin typeface="Roboto" charset="0"/>
              <a:ea typeface="Roboto" charset="0"/>
              <a:cs typeface="Roboto" charset="0"/>
            </a:endParaRPr>
          </a:p>
        </p:txBody>
      </p:sp>
      <p:sp>
        <p:nvSpPr>
          <p:cNvPr id="4" name="Content Placeholder 2">
            <a:extLst>
              <a:ext uri="{FF2B5EF4-FFF2-40B4-BE49-F238E27FC236}">
                <a16:creationId xmlns="" xmlns:a16="http://schemas.microsoft.com/office/drawing/2014/main" id="{0B3E6DAB-483A-401C-8415-7CA534C4E709}"/>
              </a:ext>
            </a:extLst>
          </p:cNvPr>
          <p:cNvSpPr txBox="1">
            <a:spLocks/>
          </p:cNvSpPr>
          <p:nvPr/>
        </p:nvSpPr>
        <p:spPr>
          <a:xfrm>
            <a:off x="609600" y="2146852"/>
            <a:ext cx="5486400" cy="3979312"/>
          </a:xfrm>
          <a:prstGeom prst="rect">
            <a:avLst/>
          </a:prstGeom>
        </p:spPr>
        <p:txBody>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GB" sz="2400" kern="0" smtClean="0">
                <a:latin typeface="Roboto" charset="0"/>
                <a:ea typeface="Roboto" charset="0"/>
                <a:cs typeface="Roboto" charset="0"/>
              </a:rPr>
              <a:t>38 Schedules – 38 Source Reports</a:t>
            </a:r>
          </a:p>
          <a:p>
            <a:r>
              <a:rPr lang="en-GB" sz="2400" kern="0" smtClean="0">
                <a:latin typeface="Roboto" charset="0"/>
                <a:ea typeface="Roboto" charset="0"/>
                <a:cs typeface="Roboto" charset="0"/>
              </a:rPr>
              <a:t> 5-10 Minute opening time</a:t>
            </a:r>
          </a:p>
          <a:p>
            <a:r>
              <a:rPr lang="en-GB" sz="2400" kern="0" smtClean="0">
                <a:latin typeface="Roboto" charset="0"/>
                <a:ea typeface="Roboto" charset="0"/>
                <a:cs typeface="Roboto" charset="0"/>
              </a:rPr>
              <a:t> 30 Minute Data Refresh</a:t>
            </a:r>
          </a:p>
          <a:p>
            <a:r>
              <a:rPr lang="en-GB" sz="2400" kern="0" smtClean="0">
                <a:latin typeface="Roboto" charset="0"/>
                <a:ea typeface="Roboto" charset="0"/>
                <a:cs typeface="Roboto" charset="0"/>
              </a:rPr>
              <a:t>Just Financial Data</a:t>
            </a:r>
          </a:p>
          <a:p>
            <a:r>
              <a:rPr lang="en-GB" sz="2400" kern="0" smtClean="0">
                <a:latin typeface="Roboto" charset="0"/>
                <a:ea typeface="Roboto" charset="0"/>
                <a:cs typeface="Roboto" charset="0"/>
              </a:rPr>
              <a:t>No Balance Sheet</a:t>
            </a:r>
          </a:p>
          <a:p>
            <a:r>
              <a:rPr lang="en-GB" sz="2400" kern="0" smtClean="0">
                <a:latin typeface="Roboto" charset="0"/>
                <a:ea typeface="Roboto" charset="0"/>
                <a:cs typeface="Roboto" charset="0"/>
              </a:rPr>
              <a:t>Manual Formulas To Sum Segmented Departments</a:t>
            </a:r>
          </a:p>
          <a:p>
            <a:r>
              <a:rPr lang="en-GB" sz="2400" kern="0" smtClean="0">
                <a:latin typeface="Roboto" charset="0"/>
                <a:ea typeface="Roboto" charset="0"/>
                <a:cs typeface="Roboto" charset="0"/>
              </a:rPr>
              <a:t>Manual process to copy data to separate Summary Report Workbook</a:t>
            </a:r>
            <a:endParaRPr lang="en-GB" sz="2400" kern="0" dirty="0">
              <a:latin typeface="Roboto" charset="0"/>
              <a:ea typeface="Roboto" charset="0"/>
              <a:cs typeface="Roboto" charset="0"/>
            </a:endParaRPr>
          </a:p>
        </p:txBody>
      </p:sp>
      <p:sp>
        <p:nvSpPr>
          <p:cNvPr id="5" name="TextBox 4">
            <a:extLst>
              <a:ext uri="{FF2B5EF4-FFF2-40B4-BE49-F238E27FC236}">
                <a16:creationId xmlns="" xmlns:a16="http://schemas.microsoft.com/office/drawing/2014/main" id="{CF3A62F9-15FA-48E5-A06C-421E92223232}"/>
              </a:ext>
            </a:extLst>
          </p:cNvPr>
          <p:cNvSpPr txBox="1"/>
          <p:nvPr/>
        </p:nvSpPr>
        <p:spPr>
          <a:xfrm>
            <a:off x="609600" y="1058445"/>
            <a:ext cx="5486400" cy="584775"/>
          </a:xfrm>
          <a:prstGeom prst="rect">
            <a:avLst/>
          </a:prstGeom>
          <a:noFill/>
        </p:spPr>
        <p:txBody>
          <a:bodyPr wrap="square" rtlCol="0">
            <a:spAutoFit/>
          </a:bodyPr>
          <a:lstStyle>
            <a:defPPr>
              <a:defRPr lang="en-US"/>
            </a:defPPr>
          </a:lstStyle>
          <a:p>
            <a:pPr algn="ctr"/>
            <a:r>
              <a:rPr lang="en-GB" sz="3200" u="sng" dirty="0">
                <a:solidFill>
                  <a:srgbClr val="0071A7"/>
                </a:solidFill>
                <a:latin typeface="Roboto" charset="0"/>
                <a:ea typeface="Roboto" charset="0"/>
                <a:cs typeface="Roboto" charset="0"/>
              </a:rPr>
              <a:t>Then</a:t>
            </a:r>
            <a:endParaRPr lang="en-US" sz="3200" u="sng" dirty="0">
              <a:solidFill>
                <a:srgbClr val="0071A7"/>
              </a:solidFill>
              <a:latin typeface="Roboto" charset="0"/>
              <a:ea typeface="Roboto" charset="0"/>
              <a:cs typeface="Roboto" charset="0"/>
            </a:endParaRPr>
          </a:p>
        </p:txBody>
      </p:sp>
      <p:sp>
        <p:nvSpPr>
          <p:cNvPr id="6" name="TextBox 5">
            <a:extLst>
              <a:ext uri="{FF2B5EF4-FFF2-40B4-BE49-F238E27FC236}">
                <a16:creationId xmlns="" xmlns:a16="http://schemas.microsoft.com/office/drawing/2014/main" id="{8B7D175C-A6DD-45E2-95A7-29110A9F2414}"/>
              </a:ext>
            </a:extLst>
          </p:cNvPr>
          <p:cNvSpPr txBox="1"/>
          <p:nvPr/>
        </p:nvSpPr>
        <p:spPr>
          <a:xfrm>
            <a:off x="6440557" y="1139687"/>
            <a:ext cx="5141843" cy="584775"/>
          </a:xfrm>
          <a:prstGeom prst="rect">
            <a:avLst/>
          </a:prstGeom>
          <a:noFill/>
        </p:spPr>
        <p:txBody>
          <a:bodyPr wrap="square" rtlCol="0">
            <a:spAutoFit/>
          </a:bodyPr>
          <a:lstStyle/>
          <a:p>
            <a:pPr algn="ctr"/>
            <a:r>
              <a:rPr lang="en-GB" sz="3200" u="sng" dirty="0">
                <a:solidFill>
                  <a:srgbClr val="0071A7"/>
                </a:solidFill>
                <a:latin typeface="Roboto" charset="0"/>
                <a:ea typeface="Roboto" charset="0"/>
                <a:cs typeface="Roboto" charset="0"/>
              </a:rPr>
              <a:t>Now</a:t>
            </a:r>
            <a:endParaRPr lang="en-US" sz="3200" u="sng" dirty="0">
              <a:solidFill>
                <a:srgbClr val="0071A7"/>
              </a:solidFill>
              <a:latin typeface="Roboto" charset="0"/>
              <a:ea typeface="Roboto" charset="0"/>
              <a:cs typeface="Roboto" charset="0"/>
            </a:endParaRPr>
          </a:p>
        </p:txBody>
      </p:sp>
      <p:sp>
        <p:nvSpPr>
          <p:cNvPr id="7" name="Content Placeholder 2">
            <a:extLst>
              <a:ext uri="{FF2B5EF4-FFF2-40B4-BE49-F238E27FC236}">
                <a16:creationId xmlns="" xmlns:a16="http://schemas.microsoft.com/office/drawing/2014/main" id="{2CCD3110-833D-4D9B-B60D-992690DA757D}"/>
              </a:ext>
            </a:extLst>
          </p:cNvPr>
          <p:cNvSpPr txBox="1">
            <a:spLocks/>
          </p:cNvSpPr>
          <p:nvPr/>
        </p:nvSpPr>
        <p:spPr bwMode="auto">
          <a:xfrm>
            <a:off x="6440557" y="2146852"/>
            <a:ext cx="5486400" cy="39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GB" sz="2400" kern="0" dirty="0">
                <a:latin typeface="Roboto" charset="0"/>
                <a:ea typeface="Roboto" charset="0"/>
                <a:cs typeface="Roboto" charset="0"/>
              </a:rPr>
              <a:t>40 Schedules – 2 Source Reports</a:t>
            </a:r>
          </a:p>
          <a:p>
            <a:r>
              <a:rPr lang="en-GB" sz="2400" kern="0" dirty="0">
                <a:latin typeface="Roboto" charset="0"/>
                <a:ea typeface="Roboto" charset="0"/>
                <a:cs typeface="Roboto" charset="0"/>
              </a:rPr>
              <a:t>1-3 Minute Opening Time</a:t>
            </a:r>
          </a:p>
          <a:p>
            <a:r>
              <a:rPr lang="en-GB" sz="2400" kern="0" dirty="0">
                <a:latin typeface="Roboto" charset="0"/>
                <a:ea typeface="Roboto" charset="0"/>
                <a:cs typeface="Roboto" charset="0"/>
              </a:rPr>
              <a:t>3-5 Minute Data Refresh</a:t>
            </a:r>
          </a:p>
          <a:p>
            <a:r>
              <a:rPr lang="en-GB" sz="2400" kern="0" dirty="0">
                <a:latin typeface="Roboto" charset="0"/>
                <a:ea typeface="Roboto" charset="0"/>
                <a:cs typeface="Roboto" charset="0"/>
              </a:rPr>
              <a:t>Financial + KPI Data</a:t>
            </a:r>
          </a:p>
          <a:p>
            <a:r>
              <a:rPr lang="en-GB" sz="2400" kern="0" dirty="0">
                <a:latin typeface="Roboto" charset="0"/>
                <a:ea typeface="Roboto" charset="0"/>
                <a:cs typeface="Roboto" charset="0"/>
              </a:rPr>
              <a:t>Balance Sheet</a:t>
            </a:r>
          </a:p>
          <a:p>
            <a:r>
              <a:rPr lang="en-GB" sz="2400" kern="0" dirty="0">
                <a:latin typeface="Roboto" charset="0"/>
                <a:ea typeface="Roboto" charset="0"/>
                <a:cs typeface="Roboto" charset="0"/>
              </a:rPr>
              <a:t>Fully Automated</a:t>
            </a:r>
          </a:p>
          <a:p>
            <a:endParaRPr lang="en-GB" sz="2400" kern="0" dirty="0">
              <a:latin typeface="Roboto" charset="0"/>
              <a:ea typeface="Roboto" charset="0"/>
              <a:cs typeface="Roboto" charset="0"/>
            </a:endParaRPr>
          </a:p>
          <a:p>
            <a:r>
              <a:rPr lang="en-GB" sz="2400" kern="0" dirty="0">
                <a:latin typeface="Roboto" charset="0"/>
                <a:ea typeface="Roboto" charset="0"/>
                <a:cs typeface="Roboto" charset="0"/>
              </a:rPr>
              <a:t>Separate Summary Report Included in Same workbook</a:t>
            </a:r>
          </a:p>
        </p:txBody>
      </p:sp>
      <p:pic>
        <p:nvPicPr>
          <p:cNvPr id="8" name="Picture 7"/>
          <p:cNvPicPr>
            <a:picLocks noChangeAspect="1"/>
          </p:cNvPicPr>
          <p:nvPr/>
        </p:nvPicPr>
        <p:blipFill>
          <a:blip r:embed="rId5"/>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82931564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 xmlns:a16="http://schemas.microsoft.com/office/drawing/2014/main" id="{599E9477-F507-43FD-B5DC-F8FBCCAD4DE9}"/>
              </a:ext>
            </a:extLst>
          </p:cNvPr>
          <p:cNvSpPr txBox="1">
            <a:spLocks/>
          </p:cNvSpPr>
          <p:nvPr/>
        </p:nvSpPr>
        <p:spPr>
          <a:xfrm>
            <a:off x="577702" y="1476578"/>
            <a:ext cx="3235083" cy="4346040"/>
          </a:xfrm>
          <a:prstGeom prst="rect">
            <a:avLst/>
          </a:prstGeom>
        </p:spPr>
        <p:txBody>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GB" sz="2000" kern="0" smtClean="0">
                <a:latin typeface="Roboto" charset="0"/>
                <a:ea typeface="Roboto" charset="0"/>
                <a:cs typeface="Roboto" charset="0"/>
              </a:rPr>
              <a:t>Using New Bluebook Report to more easily replicate complex structure to show new information</a:t>
            </a:r>
          </a:p>
          <a:p>
            <a:endParaRPr lang="en-GB" sz="2000" kern="0" dirty="0" smtClean="0">
              <a:latin typeface="Roboto" charset="0"/>
              <a:ea typeface="Roboto" charset="0"/>
              <a:cs typeface="Roboto" charset="0"/>
            </a:endParaRPr>
          </a:p>
          <a:p>
            <a:endParaRPr lang="en-GB" sz="2000" kern="0" dirty="0" smtClean="0">
              <a:latin typeface="Roboto" charset="0"/>
              <a:ea typeface="Roboto" charset="0"/>
              <a:cs typeface="Roboto" charset="0"/>
            </a:endParaRPr>
          </a:p>
          <a:p>
            <a:r>
              <a:rPr lang="en-GB" sz="2000" kern="0" dirty="0" smtClean="0">
                <a:latin typeface="Roboto" charset="0"/>
                <a:ea typeface="Roboto" charset="0"/>
                <a:cs typeface="Roboto" charset="0"/>
              </a:rPr>
              <a:t>Mixed Trend Possible without cube report using Macros</a:t>
            </a:r>
            <a:endParaRPr lang="en-US" sz="2000" kern="0" dirty="0">
              <a:latin typeface="Roboto" charset="0"/>
              <a:ea typeface="Roboto" charset="0"/>
              <a:cs typeface="Roboto" charset="0"/>
            </a:endParaRPr>
          </a:p>
        </p:txBody>
      </p:sp>
      <p:sp>
        <p:nvSpPr>
          <p:cNvPr id="4" name="Rectangle 2">
            <a:extLst>
              <a:ext uri="{FF2B5EF4-FFF2-40B4-BE49-F238E27FC236}">
                <a16:creationId xmlns="" xmlns:a16="http://schemas.microsoft.com/office/drawing/2014/main" id="{AB5FDE62-FA6D-4342-AD15-82226C45AE2E}"/>
              </a:ext>
            </a:extLst>
          </p:cNvPr>
          <p:cNvSpPr txBox="1">
            <a:spLocks noChangeArrowheads="1"/>
          </p:cNvSpPr>
          <p:nvPr/>
        </p:nvSpPr>
        <p:spPr bwMode="auto">
          <a:xfrm>
            <a:off x="2543348" y="0"/>
            <a:ext cx="7200900" cy="908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aseline="0">
                <a:solidFill>
                  <a:srgbClr val="0071A7"/>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eaLnBrk="1" hangingPunct="1"/>
            <a:r>
              <a:rPr lang="en-GB" altLang="en-US" kern="0" smtClean="0">
                <a:latin typeface="Roboto" charset="0"/>
                <a:ea typeface="Roboto" charset="0"/>
                <a:cs typeface="Roboto" charset="0"/>
              </a:rPr>
              <a:t>Further Reports – Forecast Reporting</a:t>
            </a:r>
            <a:endParaRPr lang="en-US" altLang="en-US" kern="0" dirty="0">
              <a:latin typeface="Roboto" charset="0"/>
              <a:ea typeface="Roboto" charset="0"/>
              <a:cs typeface="Roboto" charset="0"/>
            </a:endParaRPr>
          </a:p>
        </p:txBody>
      </p:sp>
      <p:sp>
        <p:nvSpPr>
          <p:cNvPr id="5" name="Rounded Rectangle 4"/>
          <p:cNvSpPr/>
          <p:nvPr/>
        </p:nvSpPr>
        <p:spPr>
          <a:xfrm>
            <a:off x="1015863" y="5555411"/>
            <a:ext cx="8438687" cy="9057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new BB provide with FCST and trends which include Actual results plus FCST (or Budget) till the remainder of the Year.  </a:t>
            </a:r>
          </a:p>
        </p:txBody>
      </p:sp>
      <p:pic>
        <p:nvPicPr>
          <p:cNvPr id="6" name="Picture 5"/>
          <p:cNvPicPr>
            <a:picLocks noChangeAspect="1"/>
          </p:cNvPicPr>
          <p:nvPr/>
        </p:nvPicPr>
        <p:blipFill>
          <a:blip r:embed="rId5"/>
          <a:stretch>
            <a:fillRect/>
          </a:stretch>
        </p:blipFill>
        <p:spPr>
          <a:xfrm>
            <a:off x="4041534" y="976847"/>
            <a:ext cx="8086552" cy="4284266"/>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9935634" y="454025"/>
            <a:ext cx="1538024" cy="378824"/>
          </a:xfrm>
          <a:prstGeom prst="rect">
            <a:avLst/>
          </a:prstGeom>
        </p:spPr>
      </p:pic>
    </p:spTree>
    <p:extLst>
      <p:ext uri="{BB962C8B-B14F-4D97-AF65-F5344CB8AC3E}">
        <p14:creationId xmlns:p14="http://schemas.microsoft.com/office/powerpoint/2010/main" val="113921009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5863" y="5555411"/>
            <a:ext cx="8438687" cy="9057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rPr>
              <a:t>The Dashboard allows non finance managers to immediately realize the efficiency of their department in terms of Payroll. </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110" y="1037811"/>
            <a:ext cx="1978124" cy="197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562" y="989039"/>
            <a:ext cx="1978124" cy="197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884" y="3306564"/>
            <a:ext cx="1978124" cy="197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177" y="3272225"/>
            <a:ext cx="1978124" cy="197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ontent Placeholder 2"/>
          <p:cNvSpPr txBox="1">
            <a:spLocks/>
          </p:cNvSpPr>
          <p:nvPr/>
        </p:nvSpPr>
        <p:spPr>
          <a:xfrm>
            <a:off x="6393991" y="1185517"/>
            <a:ext cx="2592288" cy="4079265"/>
          </a:xfrm>
          <a:prstGeom prst="roundRect">
            <a:avLst/>
          </a:prstGeom>
          <a:solidFill>
            <a:schemeClr val="bg1">
              <a:lumMod val="50000"/>
              <a:alpha val="32000"/>
            </a:schemeClr>
          </a:solidFill>
          <a:ln w="25400" cap="flat" cmpd="sng" algn="ctr">
            <a:solidFill>
              <a:schemeClr val="bg1">
                <a:lumMod val="50000"/>
              </a:schemeClr>
            </a:solidFill>
            <a:prstDash val="soli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GB" sz="1800" b="1" dirty="0">
                <a:solidFill>
                  <a:schemeClr val="tx2"/>
                </a:solidFill>
              </a:rPr>
              <a:t>COMMENTS</a:t>
            </a:r>
            <a:endParaRPr lang="en-GB" sz="1800" dirty="0">
              <a:solidFill>
                <a:schemeClr val="tx2"/>
              </a:solidFill>
            </a:endParaRPr>
          </a:p>
          <a:p>
            <a:r>
              <a:rPr lang="en-GB" sz="1200" dirty="0">
                <a:solidFill>
                  <a:schemeClr val="tx2"/>
                </a:solidFill>
              </a:rPr>
              <a:t>FO: HC 16 vs 17 BUD</a:t>
            </a:r>
          </a:p>
          <a:p>
            <a:r>
              <a:rPr lang="en-GB" sz="1200" dirty="0">
                <a:solidFill>
                  <a:schemeClr val="tx2"/>
                </a:solidFill>
              </a:rPr>
              <a:t>REV: HC 8 vs 9 BUD</a:t>
            </a:r>
          </a:p>
          <a:p>
            <a:r>
              <a:rPr lang="en-GB" sz="1200" dirty="0" err="1">
                <a:solidFill>
                  <a:schemeClr val="tx2"/>
                </a:solidFill>
              </a:rPr>
              <a:t>HSK</a:t>
            </a:r>
            <a:r>
              <a:rPr lang="en-GB" sz="1200" dirty="0">
                <a:solidFill>
                  <a:schemeClr val="tx2"/>
                </a:solidFill>
              </a:rPr>
              <a:t>: HC 27.5 vs 32 BUD</a:t>
            </a:r>
          </a:p>
          <a:p>
            <a:r>
              <a:rPr lang="en-GB" sz="1200" dirty="0">
                <a:solidFill>
                  <a:schemeClr val="tx2"/>
                </a:solidFill>
              </a:rPr>
              <a:t>CON: HC 19 vs 20 BUD</a:t>
            </a:r>
          </a:p>
          <a:p>
            <a:endParaRPr lang="en-GB" sz="1200" dirty="0">
              <a:solidFill>
                <a:schemeClr val="tx2"/>
              </a:solidFill>
            </a:endParaRPr>
          </a:p>
          <a:p>
            <a:pPr marL="0" indent="0" algn="ctr">
              <a:buNone/>
            </a:pPr>
            <a:r>
              <a:rPr lang="en-GB" sz="1200" dirty="0">
                <a:solidFill>
                  <a:schemeClr val="tx2"/>
                </a:solidFill>
              </a:rPr>
              <a:t>TOT </a:t>
            </a:r>
            <a:r>
              <a:rPr lang="en-GB" sz="1200" dirty="0" err="1">
                <a:solidFill>
                  <a:schemeClr val="tx2"/>
                </a:solidFill>
              </a:rPr>
              <a:t>S&amp;W</a:t>
            </a:r>
            <a:r>
              <a:rPr lang="en-GB" sz="1200" dirty="0">
                <a:solidFill>
                  <a:schemeClr val="tx2"/>
                </a:solidFill>
              </a:rPr>
              <a:t>  vs Revenues</a:t>
            </a:r>
          </a:p>
          <a:p>
            <a:endParaRPr lang="en-GB" sz="1200" dirty="0">
              <a:solidFill>
                <a:schemeClr val="tx2"/>
              </a:solidFill>
            </a:endParaRPr>
          </a:p>
          <a:p>
            <a:r>
              <a:rPr lang="en-GB" sz="1200" dirty="0">
                <a:solidFill>
                  <a:schemeClr val="tx2"/>
                </a:solidFill>
              </a:rPr>
              <a:t>MAY: 8.3% vs 7.0% BUD</a:t>
            </a:r>
          </a:p>
          <a:p>
            <a:r>
              <a:rPr lang="en-GB" sz="1200" dirty="0">
                <a:solidFill>
                  <a:schemeClr val="tx2"/>
                </a:solidFill>
              </a:rPr>
              <a:t>YTD: 9.5% vs 9.9% BUD TOT S&amp;W  &amp; CL vs MAY: 11.2% vs 9.2% BUD</a:t>
            </a:r>
          </a:p>
          <a:p>
            <a:r>
              <a:rPr lang="en-GB" sz="1200" dirty="0">
                <a:solidFill>
                  <a:schemeClr val="tx2"/>
                </a:solidFill>
              </a:rPr>
              <a:t>YTD: 12.7% vs 13.4% BUD</a:t>
            </a:r>
          </a:p>
        </p:txBody>
      </p:sp>
      <p:sp>
        <p:nvSpPr>
          <p:cNvPr id="10"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656916" y="59724"/>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dirty="0">
                <a:latin typeface="Roboto" charset="0"/>
                <a:ea typeface="Roboto" charset="0"/>
                <a:cs typeface="Roboto" charset="0"/>
              </a:rPr>
              <a:t>Further Reports </a:t>
            </a:r>
            <a:r>
              <a:rPr lang="en-GB" altLang="en-US">
                <a:latin typeface="Roboto" charset="0"/>
                <a:ea typeface="Roboto" charset="0"/>
                <a:cs typeface="Roboto" charset="0"/>
              </a:rPr>
              <a:t>– </a:t>
            </a:r>
            <a:r>
              <a:rPr lang="en-GB" altLang="en-US" smtClean="0">
                <a:latin typeface="Roboto" charset="0"/>
                <a:ea typeface="Roboto" charset="0"/>
                <a:cs typeface="Roboto" charset="0"/>
              </a:rPr>
              <a:t/>
            </a:r>
            <a:br>
              <a:rPr lang="en-GB" altLang="en-US" smtClean="0">
                <a:latin typeface="Roboto" charset="0"/>
                <a:ea typeface="Roboto" charset="0"/>
                <a:cs typeface="Roboto" charset="0"/>
              </a:rPr>
            </a:br>
            <a:r>
              <a:rPr lang="en-GB" altLang="en-US" smtClean="0">
                <a:latin typeface="Roboto" charset="0"/>
                <a:ea typeface="Roboto" charset="0"/>
                <a:cs typeface="Roboto" charset="0"/>
              </a:rPr>
              <a:t>Payroll </a:t>
            </a:r>
            <a:r>
              <a:rPr lang="en-GB" altLang="en-US" dirty="0">
                <a:latin typeface="Roboto" charset="0"/>
                <a:ea typeface="Roboto" charset="0"/>
                <a:cs typeface="Roboto" charset="0"/>
              </a:rPr>
              <a:t>Dashboard</a:t>
            </a:r>
            <a:endParaRPr lang="en-US" altLang="en-US" dirty="0">
              <a:latin typeface="Roboto" charset="0"/>
              <a:ea typeface="Roboto" charset="0"/>
              <a:cs typeface="Roboto" charset="0"/>
            </a:endParaRPr>
          </a:p>
        </p:txBody>
      </p:sp>
      <p:pic>
        <p:nvPicPr>
          <p:cNvPr id="11" name="Picture 10"/>
          <p:cNvPicPr>
            <a:picLocks noChangeAspect="1"/>
          </p:cNvPicPr>
          <p:nvPr/>
        </p:nvPicPr>
        <p:blipFill>
          <a:blip r:embed="rId6"/>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11849287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1E42676B-796B-475C-BC17-002A859718FE}"/>
              </a:ext>
            </a:extLst>
          </p:cNvPr>
          <p:cNvSpPr>
            <a:spLocks noGrp="1"/>
          </p:cNvSpPr>
          <p:nvPr>
            <p:ph type="title"/>
          </p:nvPr>
        </p:nvSpPr>
        <p:spPr>
          <a:xfrm>
            <a:off x="2495550" y="288444"/>
            <a:ext cx="7200900" cy="908050"/>
          </a:xfrm>
        </p:spPr>
        <p:txBody>
          <a:bodyPr/>
          <a:lstStyle/>
          <a:p>
            <a:pPr algn="ctr"/>
            <a:r>
              <a:rPr lang="en-GB" dirty="0">
                <a:latin typeface="Roboto" charset="0"/>
                <a:ea typeface="Roboto" charset="0"/>
                <a:cs typeface="Roboto" charset="0"/>
              </a:rPr>
              <a:t>Benefits of </a:t>
            </a:r>
            <a:r>
              <a:rPr lang="en-GB" dirty="0" err="1">
                <a:latin typeface="Roboto" charset="0"/>
                <a:ea typeface="Roboto" charset="0"/>
                <a:cs typeface="Roboto" charset="0"/>
              </a:rPr>
              <a:t>EiB</a:t>
            </a:r>
            <a:r>
              <a:rPr lang="en-GB" dirty="0">
                <a:latin typeface="Roboto" charset="0"/>
                <a:ea typeface="Roboto" charset="0"/>
                <a:cs typeface="Roboto" charset="0"/>
              </a:rPr>
              <a:t> Financial Analytics</a:t>
            </a:r>
            <a:endParaRPr lang="en-US" dirty="0">
              <a:latin typeface="Roboto" charset="0"/>
              <a:ea typeface="Roboto" charset="0"/>
              <a:cs typeface="Roboto" charset="0"/>
            </a:endParaRPr>
          </a:p>
        </p:txBody>
      </p:sp>
      <p:sp>
        <p:nvSpPr>
          <p:cNvPr id="4" name="Content Placeholder 2">
            <a:extLst>
              <a:ext uri="{FF2B5EF4-FFF2-40B4-BE49-F238E27FC236}">
                <a16:creationId xmlns="" xmlns:a16="http://schemas.microsoft.com/office/drawing/2014/main" id="{A99C3612-4B0A-4DF2-B932-ACBA9C2BFCB0}"/>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GB" sz="2400" kern="0" dirty="0" smtClean="0">
                <a:latin typeface="Roboto" charset="0"/>
                <a:ea typeface="Roboto" charset="0"/>
                <a:cs typeface="Roboto" charset="0"/>
              </a:rPr>
              <a:t>Feasibility – Most of what I have discussed would not be possible to automate without EiB Financial Analytics</a:t>
            </a:r>
          </a:p>
          <a:p>
            <a:r>
              <a:rPr lang="en-GB" sz="2400" kern="0" dirty="0" smtClean="0">
                <a:latin typeface="Roboto" charset="0"/>
                <a:ea typeface="Roboto" charset="0"/>
                <a:cs typeface="Roboto" charset="0"/>
              </a:rPr>
              <a:t>Time Saved – Hours of time saved running reports on a daily/monthly basis</a:t>
            </a:r>
          </a:p>
          <a:p>
            <a:r>
              <a:rPr lang="en-GB" sz="2400" kern="0" dirty="0" smtClean="0">
                <a:latin typeface="Roboto" charset="0"/>
                <a:ea typeface="Roboto" charset="0"/>
                <a:cs typeface="Roboto" charset="0"/>
              </a:rPr>
              <a:t>Scalability – If a new department is added, Can be easily added to the Sage Accounting system and BB Report with the existing rules and structures.</a:t>
            </a:r>
            <a:br>
              <a:rPr lang="en-GB" sz="2400" kern="0" dirty="0" smtClean="0">
                <a:latin typeface="Roboto" charset="0"/>
                <a:ea typeface="Roboto" charset="0"/>
                <a:cs typeface="Roboto" charset="0"/>
              </a:rPr>
            </a:br>
            <a:r>
              <a:rPr lang="en-GB" sz="2400" kern="0" dirty="0" smtClean="0">
                <a:latin typeface="Roboto" charset="0"/>
                <a:ea typeface="Roboto" charset="0"/>
                <a:cs typeface="Roboto" charset="0"/>
              </a:rPr>
              <a:t>If a new report is needed using the existing structure, it can be created easily and efficiently.</a:t>
            </a:r>
          </a:p>
          <a:p>
            <a:r>
              <a:rPr lang="en-GB" sz="2400" kern="0" dirty="0" smtClean="0">
                <a:latin typeface="Roboto" charset="0"/>
                <a:ea typeface="Roboto" charset="0"/>
                <a:cs typeface="Roboto" charset="0"/>
              </a:rPr>
              <a:t>Safety/Support – All Reports are backed up daily, EiB has a ‘project educated’ and highly responsive team for any support issues.</a:t>
            </a:r>
            <a:endParaRPr lang="en-GB" sz="2400" kern="0" dirty="0">
              <a:latin typeface="Roboto" charset="0"/>
              <a:ea typeface="Roboto" charset="0"/>
              <a:cs typeface="Roboto" charset="0"/>
            </a:endParaRPr>
          </a:p>
        </p:txBody>
      </p:sp>
      <p:pic>
        <p:nvPicPr>
          <p:cNvPr id="5" name="Picture 4"/>
          <p:cNvPicPr>
            <a:picLocks noChangeAspect="1"/>
          </p:cNvPicPr>
          <p:nvPr/>
        </p:nvPicPr>
        <p:blipFill>
          <a:blip r:embed="rId5"/>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6537869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0"/>
            <a:ext cx="12192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0" y="5446861"/>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rgbClr val="0071A7"/>
                </a:solidFill>
                <a:latin typeface="Arial" charset="0"/>
              </a:defRPr>
            </a:lvl1pPr>
            <a:lvl2pPr marL="742950" indent="-285750">
              <a:spcBef>
                <a:spcPct val="20000"/>
              </a:spcBef>
              <a:buBlip>
                <a:blip r:embed="rId4"/>
              </a:buBlip>
              <a:defRPr sz="2400">
                <a:solidFill>
                  <a:srgbClr val="0071A7"/>
                </a:solidFill>
                <a:latin typeface="Arial" charset="0"/>
              </a:defRPr>
            </a:lvl2pPr>
            <a:lvl3pPr marL="1143000" indent="-228600">
              <a:spcBef>
                <a:spcPct val="20000"/>
              </a:spcBef>
              <a:buClr>
                <a:srgbClr val="FF6600"/>
              </a:buClr>
              <a:buFont typeface="Wingdings" charset="2"/>
              <a:buBlip>
                <a:blip r:embed="rId5"/>
              </a:buBlip>
              <a:defRPr sz="2000">
                <a:solidFill>
                  <a:srgbClr val="0071A7"/>
                </a:solidFill>
                <a:latin typeface="Arial" charset="0"/>
              </a:defRPr>
            </a:lvl3pPr>
            <a:lvl4pPr marL="1600200" indent="-228600">
              <a:spcBef>
                <a:spcPct val="20000"/>
              </a:spcBef>
              <a:buChar char="–"/>
              <a:defRPr sz="2000">
                <a:solidFill>
                  <a:srgbClr val="0071A7"/>
                </a:solidFill>
                <a:latin typeface="Arial" charset="0"/>
              </a:defRPr>
            </a:lvl4pPr>
            <a:lvl5pPr marL="2057400" indent="-228600">
              <a:spcBef>
                <a:spcPct val="20000"/>
              </a:spcBef>
              <a:buChar char="»"/>
              <a:defRPr sz="2000">
                <a:solidFill>
                  <a:srgbClr val="0071A7"/>
                </a:solidFill>
                <a:latin typeface="Arial" charset="0"/>
              </a:defRPr>
            </a:lvl5pPr>
            <a:lvl6pPr marL="2514600" indent="-228600" eaLnBrk="0" fontAlgn="base" hangingPunct="0">
              <a:spcBef>
                <a:spcPct val="20000"/>
              </a:spcBef>
              <a:spcAft>
                <a:spcPct val="0"/>
              </a:spcAft>
              <a:buChar char="»"/>
              <a:defRPr sz="2000">
                <a:solidFill>
                  <a:srgbClr val="0071A7"/>
                </a:solidFill>
                <a:latin typeface="Arial" charset="0"/>
              </a:defRPr>
            </a:lvl6pPr>
            <a:lvl7pPr marL="2971800" indent="-228600" eaLnBrk="0" fontAlgn="base" hangingPunct="0">
              <a:spcBef>
                <a:spcPct val="20000"/>
              </a:spcBef>
              <a:spcAft>
                <a:spcPct val="0"/>
              </a:spcAft>
              <a:buChar char="»"/>
              <a:defRPr sz="2000">
                <a:solidFill>
                  <a:srgbClr val="0071A7"/>
                </a:solidFill>
                <a:latin typeface="Arial" charset="0"/>
              </a:defRPr>
            </a:lvl7pPr>
            <a:lvl8pPr marL="3429000" indent="-228600" eaLnBrk="0" fontAlgn="base" hangingPunct="0">
              <a:spcBef>
                <a:spcPct val="20000"/>
              </a:spcBef>
              <a:spcAft>
                <a:spcPct val="0"/>
              </a:spcAft>
              <a:buChar char="»"/>
              <a:defRPr sz="2000">
                <a:solidFill>
                  <a:srgbClr val="0071A7"/>
                </a:solidFill>
                <a:latin typeface="Arial" charset="0"/>
              </a:defRPr>
            </a:lvl8pPr>
            <a:lvl9pPr marL="3886200" indent="-228600" eaLnBrk="0" fontAlgn="base" hangingPunct="0">
              <a:spcBef>
                <a:spcPct val="20000"/>
              </a:spcBef>
              <a:spcAft>
                <a:spcPct val="0"/>
              </a:spcAft>
              <a:buChar char="»"/>
              <a:defRPr sz="2000">
                <a:solidFill>
                  <a:srgbClr val="0071A7"/>
                </a:solidFill>
                <a:latin typeface="Arial" charset="0"/>
              </a:defRPr>
            </a:lvl9pPr>
          </a:lstStyle>
          <a:p>
            <a:pPr algn="ctr">
              <a:buNone/>
            </a:pPr>
            <a:r>
              <a:rPr lang="en-GB" sz="2400" b="1" dirty="0" smtClean="0">
                <a:latin typeface="Roboto" charset="0"/>
                <a:ea typeface="Roboto" charset="0"/>
                <a:cs typeface="Roboto" charset="0"/>
              </a:rPr>
              <a:t>EiB </a:t>
            </a:r>
            <a:r>
              <a:rPr lang="en-GB" sz="2400" b="1" dirty="0">
                <a:latin typeface="Roboto" charset="0"/>
                <a:ea typeface="Roboto" charset="0"/>
                <a:cs typeface="Roboto" charset="0"/>
              </a:rPr>
              <a:t>Case Study: The Uniform Chart </a:t>
            </a:r>
            <a:r>
              <a:rPr lang="en-GB" sz="2400" b="1" dirty="0" smtClean="0">
                <a:latin typeface="Roboto" charset="0"/>
                <a:ea typeface="Roboto" charset="0"/>
                <a:cs typeface="Roboto" charset="0"/>
              </a:rPr>
              <a:t>Of Accounts</a:t>
            </a:r>
            <a:r>
              <a:rPr lang="en-GB" sz="2400" b="1" dirty="0">
                <a:latin typeface="Roboto" charset="0"/>
                <a:ea typeface="Roboto" charset="0"/>
                <a:cs typeface="Roboto" charset="0"/>
              </a:rPr>
              <a:t>.</a:t>
            </a:r>
          </a:p>
        </p:txBody>
      </p:sp>
      <p:sp>
        <p:nvSpPr>
          <p:cNvPr id="3076" name="Rectangle 6"/>
          <p:cNvSpPr>
            <a:spLocks noChangeArrowheads="1"/>
          </p:cNvSpPr>
          <p:nvPr/>
        </p:nvSpPr>
        <p:spPr bwMode="auto">
          <a:xfrm>
            <a:off x="0" y="6021388"/>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b="1" dirty="0">
                <a:solidFill>
                  <a:srgbClr val="0071A7"/>
                </a:solidFill>
                <a:latin typeface="Roboto" charset="0"/>
                <a:ea typeface="Roboto" charset="0"/>
                <a:cs typeface="Roboto" charset="0"/>
              </a:rPr>
              <a:t>Presented </a:t>
            </a:r>
            <a:r>
              <a:rPr lang="en-GB" altLang="en-US" b="1" dirty="0" smtClean="0">
                <a:solidFill>
                  <a:srgbClr val="0071A7"/>
                </a:solidFill>
                <a:latin typeface="Roboto" charset="0"/>
                <a:ea typeface="Roboto" charset="0"/>
                <a:cs typeface="Roboto" charset="0"/>
              </a:rPr>
              <a:t>by Jon Hacking on behalf of </a:t>
            </a:r>
            <a:r>
              <a:rPr lang="en-GB" altLang="en-US" b="1" dirty="0" err="1" smtClean="0">
                <a:solidFill>
                  <a:srgbClr val="0071A7"/>
                </a:solidFill>
                <a:latin typeface="Roboto" charset="0"/>
                <a:ea typeface="Roboto" charset="0"/>
                <a:cs typeface="Roboto" charset="0"/>
              </a:rPr>
              <a:t>Cesco</a:t>
            </a:r>
            <a:r>
              <a:rPr lang="en-GB" altLang="en-US" b="1" dirty="0" smtClean="0">
                <a:solidFill>
                  <a:srgbClr val="0071A7"/>
                </a:solidFill>
                <a:latin typeface="Roboto" charset="0"/>
                <a:ea typeface="Roboto" charset="0"/>
                <a:cs typeface="Roboto" charset="0"/>
              </a:rPr>
              <a:t> </a:t>
            </a:r>
            <a:r>
              <a:rPr lang="en-GB" altLang="en-US" b="1" dirty="0" err="1" smtClean="0">
                <a:solidFill>
                  <a:srgbClr val="0071A7"/>
                </a:solidFill>
                <a:latin typeface="Roboto" charset="0"/>
                <a:ea typeface="Roboto" charset="0"/>
                <a:cs typeface="Roboto" charset="0"/>
              </a:rPr>
              <a:t>Righetti</a:t>
            </a:r>
            <a:endParaRPr lang="en-US" altLang="en-US" sz="800" b="1" dirty="0">
              <a:latin typeface="Roboto" charset="0"/>
              <a:ea typeface="Roboto" charset="0"/>
              <a:cs typeface="Roboto" charset="0"/>
            </a:endParaRPr>
          </a:p>
        </p:txBody>
      </p:sp>
      <p:pic>
        <p:nvPicPr>
          <p:cNvPr id="5" name="Picture 4"/>
          <p:cNvPicPr>
            <a:picLocks noChangeAspect="1"/>
          </p:cNvPicPr>
          <p:nvPr/>
        </p:nvPicPr>
        <p:blipFill>
          <a:blip r:embed="rId6"/>
          <a:stretch>
            <a:fillRect/>
          </a:stretch>
        </p:blipFill>
        <p:spPr>
          <a:xfrm>
            <a:off x="9691328" y="359614"/>
            <a:ext cx="1797131" cy="442643"/>
          </a:xfrm>
          <a:prstGeom prst="rect">
            <a:avLst/>
          </a:prstGeom>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33884" y="1291862"/>
            <a:ext cx="10102711" cy="4366628"/>
          </a:xfrm>
          <a:prstGeom prst="rect">
            <a:avLst/>
          </a:prstGeom>
        </p:spPr>
        <p:txBody>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eaLnBrk="1" hangingPunct="1">
              <a:buFontTx/>
              <a:buNone/>
              <a:defRPr/>
            </a:pPr>
            <a:r>
              <a:rPr lang="en-GB" sz="1600" kern="0" dirty="0" smtClean="0">
                <a:latin typeface="Roboto" charset="0"/>
                <a:ea typeface="Roboto" charset="0"/>
                <a:cs typeface="Roboto" charset="0"/>
              </a:rPr>
              <a:t>The Bulgari Hotel, London is a glamorous 85 room Hotel set in the heart of Knightsbridge with a Star Michelin Chef Restaurant, a stylish Italian Bar, a multi-awarded SPA, a Private Screening room and a signature Cigar Lounge. The accounts are made internally with SAGE 200 &amp; EiB Analytics.</a:t>
            </a:r>
          </a:p>
          <a:p>
            <a:pPr marL="0" indent="0" eaLnBrk="1" hangingPunct="1">
              <a:buFontTx/>
              <a:buNone/>
              <a:defRPr/>
            </a:pPr>
            <a:endParaRPr lang="en-GB" sz="1600" i="1" kern="0" dirty="0" smtClean="0">
              <a:latin typeface="Roboto" charset="0"/>
              <a:ea typeface="Roboto" charset="0"/>
              <a:cs typeface="Roboto" charset="0"/>
            </a:endParaRPr>
          </a:p>
          <a:p>
            <a:pPr eaLnBrk="1" hangingPunct="1">
              <a:defRPr/>
            </a:pPr>
            <a:r>
              <a:rPr lang="en-GB" altLang="en-US" sz="1600" kern="0" dirty="0" smtClean="0">
                <a:latin typeface="Roboto" charset="0"/>
                <a:ea typeface="Roboto" charset="0"/>
                <a:cs typeface="Roboto" charset="0"/>
              </a:rPr>
              <a:t>Target: making a step up in producing new set of reports both for internal management and ownership</a:t>
            </a:r>
          </a:p>
          <a:p>
            <a:pPr lvl="1" eaLnBrk="1" hangingPunct="1">
              <a:defRPr/>
            </a:pPr>
            <a:r>
              <a:rPr lang="en-GB" altLang="en-US" sz="1600" kern="0" dirty="0" smtClean="0">
                <a:latin typeface="Roboto" charset="0"/>
                <a:ea typeface="Roboto" charset="0"/>
                <a:cs typeface="Roboto" charset="0"/>
              </a:rPr>
              <a:t>We took the opportunity to enhance the information provided on the previous set by adding statistics, ratios and control checks to ensure that the information is always accurate and truthful</a:t>
            </a:r>
          </a:p>
          <a:p>
            <a:pPr lvl="1" eaLnBrk="1" hangingPunct="1">
              <a:defRPr/>
            </a:pPr>
            <a:r>
              <a:rPr lang="en-GB" altLang="en-US" sz="1600" kern="0" dirty="0" smtClean="0">
                <a:latin typeface="Roboto" charset="0"/>
                <a:ea typeface="Roboto" charset="0"/>
                <a:cs typeface="Roboto" charset="0"/>
              </a:rPr>
              <a:t>We relied on EiB senior consultants to mastermind and finalize our set of reporting</a:t>
            </a:r>
          </a:p>
          <a:p>
            <a:pPr marL="0" indent="0" eaLnBrk="1" hangingPunct="1">
              <a:buFontTx/>
              <a:buNone/>
              <a:defRPr/>
            </a:pPr>
            <a:endParaRPr lang="en-GB" altLang="en-US" sz="1600" kern="0" dirty="0" smtClean="0">
              <a:latin typeface="Roboto" charset="0"/>
              <a:ea typeface="Roboto" charset="0"/>
              <a:cs typeface="Roboto" charset="0"/>
            </a:endParaRPr>
          </a:p>
          <a:p>
            <a:pPr eaLnBrk="1" hangingPunct="1">
              <a:defRPr/>
            </a:pPr>
            <a:r>
              <a:rPr lang="en-GB" altLang="en-US" sz="1600" kern="0" dirty="0" smtClean="0">
                <a:latin typeface="Roboto" charset="0"/>
                <a:ea typeface="Roboto" charset="0"/>
                <a:cs typeface="Roboto" charset="0"/>
              </a:rPr>
              <a:t>EiB Analytics Key Reports;</a:t>
            </a:r>
          </a:p>
          <a:p>
            <a:pPr lvl="1" eaLnBrk="1" hangingPunct="1">
              <a:defRPr/>
            </a:pPr>
            <a:endParaRPr lang="en-GB" altLang="en-US" sz="1600" kern="0" dirty="0" smtClean="0">
              <a:latin typeface="Roboto" charset="0"/>
              <a:ea typeface="Roboto" charset="0"/>
              <a:cs typeface="Roboto" charset="0"/>
            </a:endParaRPr>
          </a:p>
          <a:p>
            <a:pPr lvl="1" eaLnBrk="1" hangingPunct="1">
              <a:defRPr/>
            </a:pPr>
            <a:endParaRPr lang="en-GB" altLang="en-US" sz="1600" kern="0" dirty="0" smtClean="0">
              <a:latin typeface="Roboto" charset="0"/>
              <a:ea typeface="Roboto" charset="0"/>
              <a:cs typeface="Roboto" charset="0"/>
            </a:endParaRPr>
          </a:p>
          <a:p>
            <a:pPr lvl="1" eaLnBrk="1" hangingPunct="1">
              <a:defRPr/>
            </a:pPr>
            <a:endParaRPr lang="en-GB" altLang="en-US" sz="1600" kern="0" dirty="0" smtClean="0">
              <a:latin typeface="Roboto" charset="0"/>
              <a:ea typeface="Roboto" charset="0"/>
              <a:cs typeface="Roboto" charset="0"/>
            </a:endParaRPr>
          </a:p>
          <a:p>
            <a:pPr lvl="1" eaLnBrk="1" hangingPunct="1">
              <a:defRPr/>
            </a:pPr>
            <a:r>
              <a:rPr lang="en-GB" altLang="en-US" sz="1600" kern="0" dirty="0" smtClean="0">
                <a:latin typeface="Roboto" charset="0"/>
                <a:ea typeface="Roboto" charset="0"/>
                <a:cs typeface="Roboto" charset="0"/>
              </a:rPr>
              <a:t>CPOR: cost per occupied rooms reveals how efficient is your business based on the occupancy </a:t>
            </a:r>
          </a:p>
          <a:p>
            <a:pPr lvl="1" eaLnBrk="1" hangingPunct="1">
              <a:defRPr/>
            </a:pPr>
            <a:r>
              <a:rPr lang="en-GB" altLang="en-US" sz="1600" kern="0" dirty="0" smtClean="0">
                <a:latin typeface="Roboto" charset="0"/>
                <a:ea typeface="Roboto" charset="0"/>
                <a:cs typeface="Roboto" charset="0"/>
              </a:rPr>
              <a:t>Variance and </a:t>
            </a:r>
            <a:r>
              <a:rPr lang="en-GB" altLang="en-US" sz="1600" kern="0" dirty="0" err="1" smtClean="0">
                <a:latin typeface="Roboto" charset="0"/>
                <a:ea typeface="Roboto" charset="0"/>
                <a:cs typeface="Roboto" charset="0"/>
              </a:rPr>
              <a:t>Var</a:t>
            </a:r>
            <a:r>
              <a:rPr lang="en-GB" altLang="en-US" sz="1600" kern="0" dirty="0" smtClean="0">
                <a:latin typeface="Roboto" charset="0"/>
                <a:ea typeface="Roboto" charset="0"/>
                <a:cs typeface="Roboto" charset="0"/>
              </a:rPr>
              <a:t> % shows with immediate effect the comparison vs Budget and previous year</a:t>
            </a:r>
          </a:p>
          <a:p>
            <a:pPr marL="457200" lvl="1" indent="0" eaLnBrk="1" hangingPunct="1">
              <a:buFontTx/>
              <a:buNone/>
              <a:defRPr/>
            </a:pPr>
            <a:endParaRPr lang="en-GB" altLang="en-US" sz="1600" kern="0" dirty="0" smtClean="0">
              <a:latin typeface="Roboto" charset="0"/>
              <a:ea typeface="Roboto" charset="0"/>
              <a:cs typeface="Roboto" charset="0"/>
            </a:endParaRPr>
          </a:p>
          <a:p>
            <a:pPr eaLnBrk="1" hangingPunct="1">
              <a:defRPr/>
            </a:pPr>
            <a:r>
              <a:rPr lang="en-GB" altLang="en-US" sz="1600" kern="0" dirty="0" smtClean="0">
                <a:latin typeface="Roboto" charset="0"/>
                <a:ea typeface="Roboto" charset="0"/>
                <a:cs typeface="Roboto" charset="0"/>
              </a:rPr>
              <a:t>We are considering to expand the reporting set to include some more reports which would measure the efficiency of the performance (i.e. payroll and benefits report, labour productivity)</a:t>
            </a:r>
            <a:endParaRPr lang="en-GB" altLang="en-US" sz="1600" kern="0" dirty="0">
              <a:latin typeface="Roboto" charset="0"/>
              <a:ea typeface="Roboto" charset="0"/>
              <a:cs typeface="Roboto" charset="0"/>
            </a:endParaRPr>
          </a:p>
        </p:txBody>
      </p:sp>
      <p:pic>
        <p:nvPicPr>
          <p:cNvPr id="4" name="Picture 3"/>
          <p:cNvPicPr>
            <a:picLocks noChangeAspect="1"/>
          </p:cNvPicPr>
          <p:nvPr/>
        </p:nvPicPr>
        <p:blipFill>
          <a:blip r:embed="rId5"/>
          <a:stretch>
            <a:fillRect/>
          </a:stretch>
        </p:blipFill>
        <p:spPr>
          <a:xfrm>
            <a:off x="1330863" y="3850032"/>
            <a:ext cx="4883087" cy="517398"/>
          </a:xfrm>
          <a:prstGeom prst="rect">
            <a:avLst/>
          </a:prstGeom>
        </p:spPr>
      </p:pic>
      <p:pic>
        <p:nvPicPr>
          <p:cNvPr id="5" name="Picture 4"/>
          <p:cNvPicPr>
            <a:picLocks noChangeAspect="1"/>
          </p:cNvPicPr>
          <p:nvPr/>
        </p:nvPicPr>
        <p:blipFill>
          <a:blip r:embed="rId6"/>
          <a:stretch>
            <a:fillRect/>
          </a:stretch>
        </p:blipFill>
        <p:spPr>
          <a:xfrm>
            <a:off x="9498571" y="593627"/>
            <a:ext cx="1538024" cy="378824"/>
          </a:xfrm>
          <a:prstGeom prst="rect">
            <a:avLst/>
          </a:prstGeom>
        </p:spPr>
      </p:pic>
      <p:sp>
        <p:nvSpPr>
          <p:cNvPr id="7" name="Title 1"/>
          <p:cNvSpPr>
            <a:spLocks noGrp="1"/>
          </p:cNvSpPr>
          <p:nvPr>
            <p:ph type="title"/>
          </p:nvPr>
        </p:nvSpPr>
        <p:spPr>
          <a:xfrm>
            <a:off x="1846324" y="0"/>
            <a:ext cx="7200900" cy="908050"/>
          </a:xfrm>
        </p:spPr>
        <p:txBody>
          <a:bodyPr/>
          <a:lstStyle/>
          <a:p>
            <a:pPr algn="ctr"/>
            <a:r>
              <a:rPr lang="en-GB" sz="3600" dirty="0" smtClean="0">
                <a:latin typeface="Roboto" charset="0"/>
                <a:ea typeface="Roboto" charset="0"/>
                <a:cs typeface="Roboto" charset="0"/>
              </a:rPr>
              <a:t>Introduction</a:t>
            </a:r>
            <a:endParaRPr lang="en-GB" sz="3600" dirty="0">
              <a:latin typeface="Roboto" charset="0"/>
              <a:ea typeface="Roboto" charset="0"/>
              <a:cs typeface="Roboto" charset="0"/>
            </a:endParaRPr>
          </a:p>
        </p:txBody>
      </p:sp>
    </p:spTree>
    <p:extLst>
      <p:ext uri="{BB962C8B-B14F-4D97-AF65-F5344CB8AC3E}">
        <p14:creationId xmlns:p14="http://schemas.microsoft.com/office/powerpoint/2010/main" val="46862637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98571" y="593627"/>
            <a:ext cx="1538024" cy="378824"/>
          </a:xfrm>
          <a:prstGeom prst="rect">
            <a:avLst/>
          </a:prstGeom>
        </p:spPr>
      </p:pic>
      <p:sp>
        <p:nvSpPr>
          <p:cNvPr id="6" name="Title 1"/>
          <p:cNvSpPr>
            <a:spLocks noGrp="1"/>
          </p:cNvSpPr>
          <p:nvPr>
            <p:ph type="title"/>
          </p:nvPr>
        </p:nvSpPr>
        <p:spPr>
          <a:xfrm>
            <a:off x="2297671" y="0"/>
            <a:ext cx="7200900" cy="908050"/>
          </a:xfrm>
        </p:spPr>
        <p:txBody>
          <a:bodyPr/>
          <a:lstStyle/>
          <a:p>
            <a:pPr algn="ctr"/>
            <a:r>
              <a:rPr lang="en-GB" sz="3600" dirty="0">
                <a:latin typeface="Roboto" charset="0"/>
                <a:ea typeface="Roboto" charset="0"/>
                <a:cs typeface="Roboto" charset="0"/>
              </a:rPr>
              <a:t>Working with </a:t>
            </a:r>
            <a:r>
              <a:rPr lang="en-GB" sz="3600" dirty="0" smtClean="0">
                <a:latin typeface="Roboto" charset="0"/>
                <a:ea typeface="Roboto" charset="0"/>
                <a:cs typeface="Roboto" charset="0"/>
              </a:rPr>
              <a:t>EiB </a:t>
            </a:r>
            <a:endParaRPr lang="en-GB" sz="3600" dirty="0">
              <a:latin typeface="Roboto" charset="0"/>
              <a:ea typeface="Roboto" charset="0"/>
              <a:cs typeface="Roboto" charset="0"/>
            </a:endParaRPr>
          </a:p>
        </p:txBody>
      </p:sp>
      <p:sp>
        <p:nvSpPr>
          <p:cNvPr id="7" name="Rectangle 2">
            <a:extLst>
              <a:ext uri="{FF2B5EF4-FFF2-40B4-BE49-F238E27FC236}">
                <a16:creationId xmlns="" xmlns:a16="http://schemas.microsoft.com/office/drawing/2014/main" id="{B17A932A-58B8-4A07-ACB5-A40C267C9D8D}"/>
              </a:ext>
            </a:extLst>
          </p:cNvPr>
          <p:cNvSpPr txBox="1">
            <a:spLocks noChangeArrowheads="1"/>
          </p:cNvSpPr>
          <p:nvPr/>
        </p:nvSpPr>
        <p:spPr bwMode="auto">
          <a:xfrm>
            <a:off x="957914" y="1416103"/>
            <a:ext cx="8977720" cy="485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4"/>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5"/>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eaLnBrk="1" hangingPunct="1">
              <a:defRPr/>
            </a:pPr>
            <a:r>
              <a:rPr lang="en-GB" altLang="en-US" sz="1800" kern="0" dirty="0">
                <a:latin typeface="Roboto" charset="0"/>
                <a:ea typeface="Roboto" charset="0"/>
                <a:cs typeface="Roboto" charset="0"/>
              </a:rPr>
              <a:t>Increased speed in refreshing data (= higher efficiency)</a:t>
            </a:r>
          </a:p>
          <a:p>
            <a:pPr lvl="1" eaLnBrk="1" hangingPunct="1">
              <a:defRPr/>
            </a:pPr>
            <a:r>
              <a:rPr lang="en-GB" altLang="en-US" sz="1800" kern="0" dirty="0">
                <a:latin typeface="Roboto" charset="0"/>
                <a:ea typeface="Roboto" charset="0"/>
                <a:cs typeface="Roboto" charset="0"/>
              </a:rPr>
              <a:t>The new report open has been cut down from 7 to 1 minute </a:t>
            </a:r>
          </a:p>
          <a:p>
            <a:pPr lvl="1" eaLnBrk="1" hangingPunct="1">
              <a:defRPr/>
            </a:pPr>
            <a:r>
              <a:rPr lang="en-GB" altLang="en-US" sz="1800" kern="0" dirty="0">
                <a:latin typeface="Roboto" charset="0"/>
                <a:ea typeface="Roboto" charset="0"/>
                <a:cs typeface="Roboto" charset="0"/>
              </a:rPr>
              <a:t>The mapping and the report structure is more robust </a:t>
            </a:r>
          </a:p>
          <a:p>
            <a:pPr eaLnBrk="1" hangingPunct="1">
              <a:defRPr/>
            </a:pPr>
            <a:r>
              <a:rPr lang="en-GB" altLang="en-US" sz="1800" kern="0" dirty="0">
                <a:latin typeface="Roboto" charset="0"/>
                <a:ea typeface="Roboto" charset="0"/>
                <a:cs typeface="Roboto" charset="0"/>
              </a:rPr>
              <a:t>Look and Feel</a:t>
            </a:r>
          </a:p>
          <a:p>
            <a:pPr lvl="1" eaLnBrk="1" hangingPunct="1">
              <a:defRPr/>
            </a:pPr>
            <a:r>
              <a:rPr lang="en-GB" altLang="en-US" sz="1800" kern="0" dirty="0">
                <a:latin typeface="Roboto" charset="0"/>
                <a:ea typeface="Roboto" charset="0"/>
                <a:cs typeface="Roboto" charset="0"/>
              </a:rPr>
              <a:t>The new monthly report looks more detailed and professional </a:t>
            </a:r>
          </a:p>
          <a:p>
            <a:pPr lvl="1" eaLnBrk="1" hangingPunct="1">
              <a:defRPr/>
            </a:pPr>
            <a:r>
              <a:rPr lang="en-GB" altLang="en-US" sz="1800" kern="0" dirty="0">
                <a:latin typeface="Roboto" charset="0"/>
                <a:ea typeface="Roboto" charset="0"/>
                <a:cs typeface="Roboto" charset="0"/>
              </a:rPr>
              <a:t>Adding a mapped Balance Sheet made the report more complete </a:t>
            </a:r>
          </a:p>
          <a:p>
            <a:pPr eaLnBrk="1" hangingPunct="1">
              <a:defRPr/>
            </a:pPr>
            <a:r>
              <a:rPr lang="en-GB" altLang="en-US" sz="1800" kern="0" dirty="0">
                <a:latin typeface="Roboto" charset="0"/>
                <a:ea typeface="Roboto" charset="0"/>
                <a:cs typeface="Roboto" charset="0"/>
              </a:rPr>
              <a:t>User friendly</a:t>
            </a:r>
          </a:p>
          <a:p>
            <a:pPr lvl="1" eaLnBrk="1" hangingPunct="1">
              <a:defRPr/>
            </a:pPr>
            <a:r>
              <a:rPr lang="en-GB" altLang="en-US" sz="1800" kern="0" dirty="0">
                <a:latin typeface="Roboto" charset="0"/>
                <a:ea typeface="Roboto" charset="0"/>
                <a:cs typeface="Roboto" charset="0"/>
              </a:rPr>
              <a:t>The opportunity to upload into SAGE Accounting System from Excel and verify the impact of your transactions “live” increases the reliance of this product</a:t>
            </a:r>
          </a:p>
          <a:p>
            <a:pPr lvl="1" eaLnBrk="1" hangingPunct="1">
              <a:defRPr/>
            </a:pPr>
            <a:r>
              <a:rPr lang="en-GB" altLang="en-US" sz="1800" kern="0" dirty="0">
                <a:latin typeface="Roboto" charset="0"/>
                <a:ea typeface="Roboto" charset="0"/>
                <a:cs typeface="Roboto" charset="0"/>
              </a:rPr>
              <a:t>The opportunity to convert any report into .xls file and send them across already formatted and readable is a plus</a:t>
            </a:r>
          </a:p>
          <a:p>
            <a:pPr eaLnBrk="1" hangingPunct="1">
              <a:defRPr/>
            </a:pPr>
            <a:r>
              <a:rPr lang="en-GB" altLang="en-US" sz="1800" kern="0" dirty="0">
                <a:latin typeface="Roboto" charset="0"/>
                <a:ea typeface="Roboto" charset="0"/>
                <a:cs typeface="Roboto" charset="0"/>
              </a:rPr>
              <a:t>Speed of response</a:t>
            </a:r>
          </a:p>
          <a:p>
            <a:pPr lvl="1" eaLnBrk="1" hangingPunct="1">
              <a:defRPr/>
            </a:pPr>
            <a:r>
              <a:rPr lang="en-GB" altLang="en-US" sz="1800" kern="0" dirty="0">
                <a:latin typeface="Roboto" charset="0"/>
                <a:ea typeface="Roboto" charset="0"/>
                <a:cs typeface="Roboto" charset="0"/>
              </a:rPr>
              <a:t>Support desk replies quite swiftly to our call / requests</a:t>
            </a:r>
          </a:p>
          <a:p>
            <a:pPr lvl="1" eaLnBrk="1" hangingPunct="1">
              <a:defRPr/>
            </a:pPr>
            <a:r>
              <a:rPr lang="en-GB" altLang="en-US" sz="1800" kern="0" dirty="0">
                <a:latin typeface="Roboto" charset="0"/>
                <a:ea typeface="Roboto" charset="0"/>
                <a:cs typeface="Roboto" charset="0"/>
              </a:rPr>
              <a:t>The staff is always competent and courteous when dealing with us </a:t>
            </a:r>
          </a:p>
        </p:txBody>
      </p:sp>
    </p:spTree>
    <p:extLst>
      <p:ext uri="{BB962C8B-B14F-4D97-AF65-F5344CB8AC3E}">
        <p14:creationId xmlns:p14="http://schemas.microsoft.com/office/powerpoint/2010/main" val="138091746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B5FDE62-FA6D-4342-AD15-82226C45AE2E}"/>
              </a:ext>
            </a:extLst>
          </p:cNvPr>
          <p:cNvSpPr txBox="1">
            <a:spLocks noChangeArrowheads="1"/>
          </p:cNvSpPr>
          <p:nvPr/>
        </p:nvSpPr>
        <p:spPr bwMode="auto">
          <a:xfrm>
            <a:off x="2678298" y="-10633"/>
            <a:ext cx="6329363" cy="908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aseline="0">
                <a:solidFill>
                  <a:srgbClr val="0071A7"/>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algn="ctr" eaLnBrk="1" hangingPunct="1"/>
            <a:r>
              <a:rPr lang="en-GB" altLang="en-US" kern="0" smtClean="0"/>
              <a:t>Blue Book Report</a:t>
            </a:r>
            <a:endParaRPr lang="en-US" altLang="en-US" kern="0" dirty="0"/>
          </a:p>
        </p:txBody>
      </p:sp>
      <p:pic>
        <p:nvPicPr>
          <p:cNvPr id="4" name="Picture 3"/>
          <p:cNvPicPr>
            <a:picLocks noChangeAspect="1"/>
          </p:cNvPicPr>
          <p:nvPr/>
        </p:nvPicPr>
        <p:blipFill>
          <a:blip r:embed="rId2"/>
          <a:stretch>
            <a:fillRect/>
          </a:stretch>
        </p:blipFill>
        <p:spPr>
          <a:xfrm>
            <a:off x="2270858" y="1081492"/>
            <a:ext cx="2196783" cy="2849233"/>
          </a:xfrm>
          <a:prstGeom prst="rect">
            <a:avLst/>
          </a:prstGeom>
        </p:spPr>
      </p:pic>
      <p:sp>
        <p:nvSpPr>
          <p:cNvPr id="5" name="Rounded Rectangle 4"/>
          <p:cNvSpPr/>
          <p:nvPr/>
        </p:nvSpPr>
        <p:spPr>
          <a:xfrm>
            <a:off x="1015863" y="4114801"/>
            <a:ext cx="4706775" cy="234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11</a:t>
            </a:r>
            <a:r>
              <a:rPr lang="en-US" sz="1400" baseline="30000" dirty="0">
                <a:solidFill>
                  <a:srgbClr val="6699FF"/>
                </a:solidFill>
                <a:latin typeface="Roboto" charset="0"/>
                <a:ea typeface="Roboto" charset="0"/>
                <a:cs typeface="Roboto" charset="0"/>
              </a:rPr>
              <a:t>th</a:t>
            </a:r>
            <a:r>
              <a:rPr lang="en-US" sz="1400" dirty="0">
                <a:solidFill>
                  <a:srgbClr val="6699FF"/>
                </a:solidFill>
                <a:latin typeface="Roboto" charset="0"/>
                <a:ea typeface="Roboto" charset="0"/>
                <a:cs typeface="Roboto" charset="0"/>
              </a:rPr>
              <a:t> Ed has introduced the </a:t>
            </a:r>
            <a:r>
              <a:rPr lang="en-US" sz="1400" dirty="0" err="1">
                <a:solidFill>
                  <a:srgbClr val="6699FF"/>
                </a:solidFill>
                <a:latin typeface="Roboto" charset="0"/>
                <a:ea typeface="Roboto" charset="0"/>
                <a:cs typeface="Roboto" charset="0"/>
              </a:rPr>
              <a:t>Misc</a:t>
            </a:r>
            <a:r>
              <a:rPr lang="en-US" sz="1400" dirty="0">
                <a:solidFill>
                  <a:srgbClr val="6699FF"/>
                </a:solidFill>
                <a:latin typeface="Roboto" charset="0"/>
                <a:ea typeface="Roboto" charset="0"/>
                <a:cs typeface="Roboto" charset="0"/>
              </a:rPr>
              <a:t> Income as residual category of Revenues with no Cost of Sales Associated. This account will collect all cancellation fees, gift card redemptions and F&amp;B </a:t>
            </a:r>
            <a:r>
              <a:rPr lang="en-US" sz="1400" dirty="0" err="1">
                <a:solidFill>
                  <a:srgbClr val="6699FF"/>
                </a:solidFill>
                <a:latin typeface="Roboto" charset="0"/>
                <a:ea typeface="Roboto" charset="0"/>
                <a:cs typeface="Roboto" charset="0"/>
              </a:rPr>
              <a:t>Pkg</a:t>
            </a:r>
            <a:r>
              <a:rPr lang="en-US" sz="1400" dirty="0">
                <a:solidFill>
                  <a:srgbClr val="6699FF"/>
                </a:solidFill>
                <a:latin typeface="Roboto" charset="0"/>
                <a:ea typeface="Roboto" charset="0"/>
                <a:cs typeface="Roboto" charset="0"/>
              </a:rPr>
              <a:t> profit. </a:t>
            </a:r>
          </a:p>
        </p:txBody>
      </p:sp>
      <p:sp>
        <p:nvSpPr>
          <p:cNvPr id="6" name="Content Placeholder 2"/>
          <p:cNvSpPr txBox="1">
            <a:spLocks/>
          </p:cNvSpPr>
          <p:nvPr/>
        </p:nvSpPr>
        <p:spPr>
          <a:xfrm>
            <a:off x="6133381" y="1152330"/>
            <a:ext cx="4848044" cy="4525963"/>
          </a:xfrm>
          <a:prstGeom prst="rect">
            <a:avLst/>
          </a:prstGeom>
        </p:spPr>
        <p:txBody>
          <a:bodyPr>
            <a:normAutofit/>
          </a:bodyPr>
          <a:lstStyle>
            <a:lvl1pPr marL="342900" indent="-342900" algn="l" rtl="0" eaLnBrk="0" fontAlgn="base" hangingPunct="0">
              <a:spcBef>
                <a:spcPct val="20000"/>
              </a:spcBef>
              <a:spcAft>
                <a:spcPct val="0"/>
              </a:spcAft>
              <a:buBlip>
                <a:blip r:embed="rId3"/>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4"/>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5"/>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sz="2000" kern="0" dirty="0" smtClean="0">
                <a:latin typeface="Roboto" charset="0"/>
                <a:ea typeface="Roboto" charset="0"/>
                <a:cs typeface="Roboto" charset="0"/>
              </a:rPr>
              <a:t>Revenue</a:t>
            </a:r>
          </a:p>
          <a:p>
            <a:pPr lvl="1"/>
            <a:r>
              <a:rPr lang="en-US" sz="2000" kern="0" dirty="0" smtClean="0">
                <a:latin typeface="Roboto" charset="0"/>
                <a:ea typeface="Roboto" charset="0"/>
                <a:cs typeface="Roboto" charset="0"/>
              </a:rPr>
              <a:t>Rooms</a:t>
            </a:r>
          </a:p>
          <a:p>
            <a:pPr lvl="1"/>
            <a:r>
              <a:rPr lang="en-US" sz="2000" kern="0" dirty="0" smtClean="0">
                <a:latin typeface="Roboto" charset="0"/>
                <a:ea typeface="Roboto" charset="0"/>
                <a:cs typeface="Roboto" charset="0"/>
              </a:rPr>
              <a:t>Food and Beverage</a:t>
            </a:r>
          </a:p>
          <a:p>
            <a:pPr lvl="1"/>
            <a:r>
              <a:rPr lang="en-US" sz="2000" kern="0" dirty="0" smtClean="0">
                <a:latin typeface="Roboto" charset="0"/>
                <a:ea typeface="Roboto" charset="0"/>
                <a:cs typeface="Roboto" charset="0"/>
              </a:rPr>
              <a:t>Other Operated Departments</a:t>
            </a:r>
          </a:p>
          <a:p>
            <a:pPr lvl="1"/>
            <a:r>
              <a:rPr lang="en-US" sz="2000" kern="0" dirty="0" smtClean="0">
                <a:latin typeface="Roboto" charset="0"/>
                <a:ea typeface="Roboto" charset="0"/>
                <a:cs typeface="Roboto" charset="0"/>
              </a:rPr>
              <a:t>Miscellaneous Income</a:t>
            </a:r>
          </a:p>
          <a:p>
            <a:pPr lvl="2"/>
            <a:r>
              <a:rPr lang="en-US" kern="0" dirty="0" smtClean="0">
                <a:latin typeface="Roboto" charset="0"/>
                <a:ea typeface="Roboto" charset="0"/>
                <a:cs typeface="Roboto" charset="0"/>
              </a:rPr>
              <a:t>Total Operating Revenue</a:t>
            </a:r>
          </a:p>
          <a:p>
            <a:r>
              <a:rPr lang="en-US" sz="2000" kern="0" dirty="0" smtClean="0">
                <a:latin typeface="Roboto" charset="0"/>
                <a:ea typeface="Roboto" charset="0"/>
                <a:cs typeface="Roboto" charset="0"/>
              </a:rPr>
              <a:t>Departmental Expenses</a:t>
            </a:r>
          </a:p>
          <a:p>
            <a:pPr lvl="1"/>
            <a:r>
              <a:rPr lang="en-US" sz="2000" kern="0" dirty="0" smtClean="0">
                <a:latin typeface="Roboto" charset="0"/>
                <a:ea typeface="Roboto" charset="0"/>
                <a:cs typeface="Roboto" charset="0"/>
              </a:rPr>
              <a:t>Rooms</a:t>
            </a:r>
          </a:p>
          <a:p>
            <a:pPr lvl="1"/>
            <a:r>
              <a:rPr lang="en-US" sz="2000" kern="0" dirty="0" smtClean="0">
                <a:latin typeface="Roboto" charset="0"/>
                <a:ea typeface="Roboto" charset="0"/>
                <a:cs typeface="Roboto" charset="0"/>
              </a:rPr>
              <a:t>Food and Beverage</a:t>
            </a:r>
          </a:p>
          <a:p>
            <a:pPr lvl="1"/>
            <a:r>
              <a:rPr lang="en-US" sz="2000" kern="0" dirty="0" smtClean="0">
                <a:latin typeface="Roboto" charset="0"/>
                <a:ea typeface="Roboto" charset="0"/>
                <a:cs typeface="Roboto" charset="0"/>
              </a:rPr>
              <a:t>Other Operated Departments</a:t>
            </a:r>
          </a:p>
          <a:p>
            <a:pPr lvl="2"/>
            <a:r>
              <a:rPr lang="en-US" kern="0" dirty="0" smtClean="0">
                <a:latin typeface="Roboto" charset="0"/>
                <a:ea typeface="Roboto" charset="0"/>
                <a:cs typeface="Roboto" charset="0"/>
              </a:rPr>
              <a:t>Total Departmental Expenses</a:t>
            </a:r>
          </a:p>
          <a:p>
            <a:r>
              <a:rPr lang="en-US" sz="2000" kern="0" dirty="0" smtClean="0">
                <a:latin typeface="Roboto" charset="0"/>
                <a:ea typeface="Roboto" charset="0"/>
                <a:cs typeface="Roboto" charset="0"/>
              </a:rPr>
              <a:t>Total Departmental Income</a:t>
            </a:r>
          </a:p>
          <a:p>
            <a:endParaRPr lang="en-US" sz="4000" kern="0" dirty="0">
              <a:latin typeface="Roboto" charset="0"/>
              <a:ea typeface="Roboto" charset="0"/>
              <a:cs typeface="Roboto" charset="0"/>
            </a:endParaRPr>
          </a:p>
        </p:txBody>
      </p:sp>
      <p:pic>
        <p:nvPicPr>
          <p:cNvPr id="7" name="Picture 6"/>
          <p:cNvPicPr>
            <a:picLocks noChangeAspect="1"/>
          </p:cNvPicPr>
          <p:nvPr/>
        </p:nvPicPr>
        <p:blipFill>
          <a:blip r:embed="rId6"/>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122401070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0858" y="1076176"/>
            <a:ext cx="2196783" cy="2849233"/>
          </a:xfrm>
          <a:prstGeom prst="rect">
            <a:avLst/>
          </a:prstGeom>
        </p:spPr>
      </p:pic>
      <p:sp>
        <p:nvSpPr>
          <p:cNvPr id="4" name="Rounded Rectangle 3"/>
          <p:cNvSpPr/>
          <p:nvPr/>
        </p:nvSpPr>
        <p:spPr>
          <a:xfrm>
            <a:off x="1015863" y="4114801"/>
            <a:ext cx="4706775" cy="234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11</a:t>
            </a:r>
            <a:r>
              <a:rPr lang="en-US" sz="1400" baseline="30000" dirty="0">
                <a:solidFill>
                  <a:srgbClr val="6699FF"/>
                </a:solidFill>
                <a:latin typeface="Roboto" charset="0"/>
                <a:ea typeface="Roboto" charset="0"/>
                <a:cs typeface="Roboto" charset="0"/>
              </a:rPr>
              <a:t>th</a:t>
            </a:r>
            <a:r>
              <a:rPr lang="en-US" sz="1400" dirty="0">
                <a:solidFill>
                  <a:srgbClr val="6699FF"/>
                </a:solidFill>
                <a:latin typeface="Roboto" charset="0"/>
                <a:ea typeface="Roboto" charset="0"/>
                <a:cs typeface="Roboto" charset="0"/>
              </a:rPr>
              <a:t> Ed has introduced the Information Technology with the intent to gather all System and IT expenses previously distributed across the department. This will streamline the comparison between Hotels globally.  Also, an new schedule has been added (income B4 Non Op I&amp;E) with the purpose of conveying all those expenses and Revenues not coming from Operations (bank interests, board expenses, building taxes, </a:t>
            </a:r>
            <a:r>
              <a:rPr lang="en-US" sz="1400" dirty="0" err="1">
                <a:solidFill>
                  <a:srgbClr val="6699FF"/>
                </a:solidFill>
                <a:latin typeface="Roboto" charset="0"/>
                <a:ea typeface="Roboto" charset="0"/>
                <a:cs typeface="Roboto" charset="0"/>
              </a:rPr>
              <a:t>etc</a:t>
            </a:r>
            <a:r>
              <a:rPr lang="en-US" sz="1400" dirty="0">
                <a:solidFill>
                  <a:srgbClr val="6699FF"/>
                </a:solidFill>
                <a:latin typeface="Roboto" charset="0"/>
                <a:ea typeface="Roboto" charset="0"/>
                <a:cs typeface="Roboto" charset="0"/>
              </a:rPr>
              <a:t>)</a:t>
            </a:r>
          </a:p>
        </p:txBody>
      </p:sp>
      <p:sp>
        <p:nvSpPr>
          <p:cNvPr id="5" name="Content Placeholder 2"/>
          <p:cNvSpPr txBox="1">
            <a:spLocks/>
          </p:cNvSpPr>
          <p:nvPr/>
        </p:nvSpPr>
        <p:spPr bwMode="auto">
          <a:xfrm>
            <a:off x="6126675" y="1076176"/>
            <a:ext cx="550032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Blip>
                <a:blip r:embed="rId3"/>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4"/>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5"/>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FontTx/>
              <a:buNone/>
            </a:pPr>
            <a:r>
              <a:rPr lang="en-US" sz="1800" kern="0" dirty="0">
                <a:latin typeface="Roboto" charset="0"/>
                <a:ea typeface="Roboto" charset="0"/>
                <a:cs typeface="Roboto" charset="0"/>
              </a:rPr>
              <a:t>Undistributed Operating Expenses</a:t>
            </a:r>
          </a:p>
          <a:p>
            <a:r>
              <a:rPr lang="en-US" sz="1800" kern="0" dirty="0">
                <a:latin typeface="Roboto" charset="0"/>
                <a:ea typeface="Roboto" charset="0"/>
                <a:cs typeface="Roboto" charset="0"/>
              </a:rPr>
              <a:t>Administrative and General</a:t>
            </a:r>
          </a:p>
          <a:p>
            <a:r>
              <a:rPr lang="en-US" sz="1800" kern="0" dirty="0">
                <a:latin typeface="Roboto" charset="0"/>
                <a:ea typeface="Roboto" charset="0"/>
                <a:cs typeface="Roboto" charset="0"/>
              </a:rPr>
              <a:t>Information and Telecommunications Systems</a:t>
            </a:r>
          </a:p>
          <a:p>
            <a:r>
              <a:rPr lang="en-US" sz="1800" kern="0" dirty="0">
                <a:latin typeface="Roboto" charset="0"/>
                <a:ea typeface="Roboto" charset="0"/>
                <a:cs typeface="Roboto" charset="0"/>
              </a:rPr>
              <a:t>Sales and Marketing</a:t>
            </a:r>
          </a:p>
          <a:p>
            <a:r>
              <a:rPr lang="en-US" sz="1800" kern="0" dirty="0">
                <a:latin typeface="Roboto" charset="0"/>
                <a:ea typeface="Roboto" charset="0"/>
                <a:cs typeface="Roboto" charset="0"/>
              </a:rPr>
              <a:t>Property Operations and Maintenance</a:t>
            </a:r>
          </a:p>
          <a:p>
            <a:r>
              <a:rPr lang="en-US" sz="1800" kern="0" dirty="0">
                <a:latin typeface="Roboto" charset="0"/>
                <a:ea typeface="Roboto" charset="0"/>
                <a:cs typeface="Roboto" charset="0"/>
              </a:rPr>
              <a:t>Utilities</a:t>
            </a:r>
          </a:p>
          <a:p>
            <a:pPr lvl="1"/>
            <a:r>
              <a:rPr lang="en-US" sz="1800" kern="0" dirty="0">
                <a:latin typeface="Roboto" charset="0"/>
                <a:ea typeface="Roboto" charset="0"/>
                <a:cs typeface="Roboto" charset="0"/>
              </a:rPr>
              <a:t>Total Undistributed Expenses</a:t>
            </a:r>
          </a:p>
          <a:p>
            <a:pPr marL="0" indent="0">
              <a:buFontTx/>
              <a:buNone/>
            </a:pPr>
            <a:r>
              <a:rPr lang="en-US" sz="1800" kern="0" dirty="0">
                <a:latin typeface="Roboto" charset="0"/>
                <a:ea typeface="Roboto" charset="0"/>
                <a:cs typeface="Roboto" charset="0"/>
              </a:rPr>
              <a:t>Gross Operating Profit</a:t>
            </a:r>
          </a:p>
          <a:p>
            <a:pPr marL="0" indent="0">
              <a:buFontTx/>
              <a:buNone/>
            </a:pPr>
            <a:r>
              <a:rPr lang="en-US" sz="1800" kern="0" dirty="0">
                <a:latin typeface="Roboto" charset="0"/>
                <a:ea typeface="Roboto" charset="0"/>
                <a:cs typeface="Roboto" charset="0"/>
              </a:rPr>
              <a:t>Management Fees</a:t>
            </a:r>
          </a:p>
          <a:p>
            <a:pPr marL="0" indent="0">
              <a:buFontTx/>
              <a:buNone/>
            </a:pPr>
            <a:r>
              <a:rPr lang="en-US" sz="1800" kern="0" dirty="0">
                <a:latin typeface="Roboto" charset="0"/>
                <a:ea typeface="Roboto" charset="0"/>
                <a:cs typeface="Roboto" charset="0"/>
              </a:rPr>
              <a:t>Income Before Non-Operating Income and Expenses</a:t>
            </a:r>
          </a:p>
        </p:txBody>
      </p:sp>
      <p:sp>
        <p:nvSpPr>
          <p:cNvPr id="6"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837787" y="-21265"/>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dirty="0"/>
              <a:t>Blue Book Report</a:t>
            </a:r>
            <a:endParaRPr lang="en-US" altLang="en-US" dirty="0"/>
          </a:p>
        </p:txBody>
      </p:sp>
      <p:pic>
        <p:nvPicPr>
          <p:cNvPr id="7" name="Picture 6"/>
          <p:cNvPicPr>
            <a:picLocks noChangeAspect="1"/>
          </p:cNvPicPr>
          <p:nvPr/>
        </p:nvPicPr>
        <p:blipFill>
          <a:blip r:embed="rId6"/>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120206432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15863" y="4114801"/>
            <a:ext cx="4706775" cy="234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11</a:t>
            </a:r>
            <a:r>
              <a:rPr lang="en-US" sz="1400" baseline="30000" dirty="0">
                <a:solidFill>
                  <a:srgbClr val="6699FF"/>
                </a:solidFill>
                <a:latin typeface="Roboto" charset="0"/>
                <a:ea typeface="Roboto" charset="0"/>
                <a:cs typeface="Roboto" charset="0"/>
              </a:rPr>
              <a:t>th</a:t>
            </a:r>
            <a:r>
              <a:rPr lang="en-US" sz="1400" dirty="0">
                <a:solidFill>
                  <a:srgbClr val="6699FF"/>
                </a:solidFill>
                <a:latin typeface="Roboto" charset="0"/>
                <a:ea typeface="Roboto" charset="0"/>
                <a:cs typeface="Roboto" charset="0"/>
              </a:rPr>
              <a:t> Ed has amended the definition of Profit now indicated Net Income (was Profit) as result of the EBITDA result minus all the components indicated aside.</a:t>
            </a:r>
          </a:p>
        </p:txBody>
      </p:sp>
      <p:sp>
        <p:nvSpPr>
          <p:cNvPr id="6" name="Content Placeholder 2"/>
          <p:cNvSpPr txBox="1">
            <a:spLocks/>
          </p:cNvSpPr>
          <p:nvPr/>
        </p:nvSpPr>
        <p:spPr>
          <a:xfrm>
            <a:off x="6478437" y="1375779"/>
            <a:ext cx="4934309" cy="4092968"/>
          </a:xfrm>
          <a:prstGeom prst="rect">
            <a:avLst/>
          </a:prstGeom>
        </p:spPr>
        <p:txBody>
          <a:bodyPr>
            <a:normAutofit/>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FontTx/>
              <a:buNone/>
            </a:pPr>
            <a:r>
              <a:rPr lang="en-US" sz="1800" kern="0" smtClean="0">
                <a:latin typeface="Roboto" charset="0"/>
                <a:ea typeface="Roboto" charset="0"/>
                <a:cs typeface="Roboto" charset="0"/>
              </a:rPr>
              <a:t>EBITDA (Earnings Before Interest, Taxes, Depreciation, and Amortization)</a:t>
            </a:r>
          </a:p>
          <a:p>
            <a:pPr marL="0" indent="0">
              <a:buFontTx/>
              <a:buNone/>
            </a:pPr>
            <a:r>
              <a:rPr lang="en-US" sz="1800" kern="0" dirty="0" smtClean="0">
                <a:latin typeface="Roboto" charset="0"/>
                <a:ea typeface="Roboto" charset="0"/>
                <a:cs typeface="Roboto" charset="0"/>
              </a:rPr>
              <a:t>Interest, Depreciation, and Amortization</a:t>
            </a:r>
          </a:p>
          <a:p>
            <a:r>
              <a:rPr lang="en-US" sz="1800" kern="0" dirty="0" smtClean="0">
                <a:latin typeface="Roboto" charset="0"/>
                <a:ea typeface="Roboto" charset="0"/>
                <a:cs typeface="Roboto" charset="0"/>
              </a:rPr>
              <a:t>Interest</a:t>
            </a:r>
          </a:p>
          <a:p>
            <a:r>
              <a:rPr lang="en-US" sz="1800" kern="0" dirty="0" smtClean="0">
                <a:latin typeface="Roboto" charset="0"/>
                <a:ea typeface="Roboto" charset="0"/>
                <a:cs typeface="Roboto" charset="0"/>
              </a:rPr>
              <a:t>Depreciation</a:t>
            </a:r>
          </a:p>
          <a:p>
            <a:r>
              <a:rPr lang="en-US" sz="1800" kern="0" dirty="0" smtClean="0">
                <a:latin typeface="Roboto" charset="0"/>
                <a:ea typeface="Roboto" charset="0"/>
                <a:cs typeface="Roboto" charset="0"/>
              </a:rPr>
              <a:t>Amortization</a:t>
            </a:r>
          </a:p>
          <a:p>
            <a:pPr lvl="1"/>
            <a:r>
              <a:rPr lang="en-US" sz="1800" kern="0" dirty="0" smtClean="0">
                <a:latin typeface="Roboto" charset="0"/>
                <a:ea typeface="Roboto" charset="0"/>
                <a:cs typeface="Roboto" charset="0"/>
              </a:rPr>
              <a:t>Total Interest, Depreciation,  and Amortization</a:t>
            </a:r>
          </a:p>
          <a:p>
            <a:pPr marL="0" indent="0">
              <a:buFontTx/>
              <a:buNone/>
            </a:pPr>
            <a:r>
              <a:rPr lang="en-US" sz="1800" kern="0" dirty="0" smtClean="0">
                <a:latin typeface="Roboto" charset="0"/>
                <a:ea typeface="Roboto" charset="0"/>
                <a:cs typeface="Roboto" charset="0"/>
              </a:rPr>
              <a:t>Income Before Income Taxes</a:t>
            </a:r>
          </a:p>
          <a:p>
            <a:pPr lvl="1"/>
            <a:r>
              <a:rPr lang="en-US" sz="1800" kern="0" dirty="0" smtClean="0">
                <a:latin typeface="Roboto" charset="0"/>
                <a:ea typeface="Roboto" charset="0"/>
                <a:cs typeface="Roboto" charset="0"/>
              </a:rPr>
              <a:t>Income Taxes</a:t>
            </a:r>
          </a:p>
          <a:p>
            <a:pPr marL="0" indent="0">
              <a:buFontTx/>
              <a:buNone/>
            </a:pPr>
            <a:r>
              <a:rPr lang="en-US" sz="1800" u="sng" kern="0" dirty="0" smtClean="0">
                <a:latin typeface="Roboto" charset="0"/>
                <a:ea typeface="Roboto" charset="0"/>
                <a:cs typeface="Roboto" charset="0"/>
              </a:rPr>
              <a:t>Net Income</a:t>
            </a:r>
            <a:endParaRPr lang="en-US" sz="1800" u="sng" kern="0" dirty="0">
              <a:latin typeface="Roboto" charset="0"/>
              <a:ea typeface="Roboto" charset="0"/>
              <a:cs typeface="Roboto" charset="0"/>
            </a:endParaRPr>
          </a:p>
        </p:txBody>
      </p:sp>
      <p:pic>
        <p:nvPicPr>
          <p:cNvPr id="7" name="Picture 6"/>
          <p:cNvPicPr>
            <a:picLocks noChangeAspect="1"/>
          </p:cNvPicPr>
          <p:nvPr/>
        </p:nvPicPr>
        <p:blipFill>
          <a:blip r:embed="rId5"/>
          <a:stretch>
            <a:fillRect/>
          </a:stretch>
        </p:blipFill>
        <p:spPr>
          <a:xfrm>
            <a:off x="2270858" y="1076176"/>
            <a:ext cx="2196783" cy="2849233"/>
          </a:xfrm>
          <a:prstGeom prst="rect">
            <a:avLst/>
          </a:prstGeom>
        </p:spPr>
      </p:pic>
      <p:sp>
        <p:nvSpPr>
          <p:cNvPr id="8"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837787" y="0"/>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dirty="0"/>
              <a:t>Blue Book Report</a:t>
            </a:r>
            <a:endParaRPr lang="en-US" altLang="en-US" dirty="0"/>
          </a:p>
        </p:txBody>
      </p:sp>
      <p:pic>
        <p:nvPicPr>
          <p:cNvPr id="9" name="Picture 8"/>
          <p:cNvPicPr>
            <a:picLocks noChangeAspect="1"/>
          </p:cNvPicPr>
          <p:nvPr/>
        </p:nvPicPr>
        <p:blipFill>
          <a:blip r:embed="rId6"/>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81028729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15863" y="4114801"/>
            <a:ext cx="4706775" cy="234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11</a:t>
            </a:r>
            <a:r>
              <a:rPr lang="en-US" sz="1400" baseline="30000" dirty="0">
                <a:solidFill>
                  <a:srgbClr val="6699FF"/>
                </a:solidFill>
                <a:latin typeface="Roboto" charset="0"/>
                <a:ea typeface="Roboto" charset="0"/>
                <a:cs typeface="Roboto" charset="0"/>
              </a:rPr>
              <a:t>th</a:t>
            </a:r>
            <a:r>
              <a:rPr lang="en-US" sz="1400" dirty="0">
                <a:solidFill>
                  <a:srgbClr val="6699FF"/>
                </a:solidFill>
                <a:latin typeface="Roboto" charset="0"/>
                <a:ea typeface="Roboto" charset="0"/>
                <a:cs typeface="Roboto" charset="0"/>
              </a:rPr>
              <a:t> Ed has introduced the separation between </a:t>
            </a:r>
            <a:r>
              <a:rPr lang="en-US" sz="1400" dirty="0" err="1">
                <a:solidFill>
                  <a:srgbClr val="6699FF"/>
                </a:solidFill>
                <a:latin typeface="Roboto" charset="0"/>
                <a:ea typeface="Roboto" charset="0"/>
                <a:cs typeface="Roboto" charset="0"/>
              </a:rPr>
              <a:t>Mgmt</a:t>
            </a:r>
            <a:r>
              <a:rPr lang="en-US" sz="1400" dirty="0">
                <a:solidFill>
                  <a:srgbClr val="6699FF"/>
                </a:solidFill>
                <a:latin typeface="Roboto" charset="0"/>
                <a:ea typeface="Roboto" charset="0"/>
                <a:cs typeface="Roboto" charset="0"/>
              </a:rPr>
              <a:t> and Non </a:t>
            </a:r>
            <a:r>
              <a:rPr lang="en-US" sz="1400" dirty="0" err="1">
                <a:solidFill>
                  <a:srgbClr val="6699FF"/>
                </a:solidFill>
                <a:latin typeface="Roboto" charset="0"/>
                <a:ea typeface="Roboto" charset="0"/>
                <a:cs typeface="Roboto" charset="0"/>
              </a:rPr>
              <a:t>Mgmt</a:t>
            </a:r>
            <a:r>
              <a:rPr lang="en-US" sz="1400" dirty="0">
                <a:solidFill>
                  <a:srgbClr val="6699FF"/>
                </a:solidFill>
                <a:latin typeface="Roboto" charset="0"/>
                <a:ea typeface="Roboto" charset="0"/>
                <a:cs typeface="Roboto" charset="0"/>
              </a:rPr>
              <a:t> </a:t>
            </a:r>
            <a:r>
              <a:rPr lang="en-US" sz="1400" dirty="0" smtClean="0">
                <a:solidFill>
                  <a:srgbClr val="6699FF"/>
                </a:solidFill>
                <a:latin typeface="Roboto" charset="0"/>
                <a:ea typeface="Roboto" charset="0"/>
                <a:cs typeface="Roboto" charset="0"/>
              </a:rPr>
              <a:t>personnel </a:t>
            </a:r>
            <a:r>
              <a:rPr lang="en-US" sz="1400" dirty="0">
                <a:solidFill>
                  <a:srgbClr val="6699FF"/>
                </a:solidFill>
                <a:latin typeface="Roboto" charset="0"/>
                <a:ea typeface="Roboto" charset="0"/>
                <a:cs typeface="Roboto" charset="0"/>
              </a:rPr>
              <a:t>to render the comparison easier as well as considered the Contract Labor as part of the Payroll costs. In fact, by accounting Labor regardless how it is paid (directly or indirectly) within the same category, makes the efficiency ratios working more consistently. </a:t>
            </a:r>
          </a:p>
        </p:txBody>
      </p:sp>
      <p:sp>
        <p:nvSpPr>
          <p:cNvPr id="4" name="Content Placeholder 4"/>
          <p:cNvSpPr txBox="1">
            <a:spLocks/>
          </p:cNvSpPr>
          <p:nvPr/>
        </p:nvSpPr>
        <p:spPr bwMode="auto">
          <a:xfrm>
            <a:off x="6049926" y="1170911"/>
            <a:ext cx="5816009"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Blip>
                <a:blip r:embed="rId2"/>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a:lnSpc>
                <a:spcPct val="120000"/>
              </a:lnSpc>
            </a:pPr>
            <a:r>
              <a:rPr lang="en-US" kern="0" dirty="0">
                <a:latin typeface="Roboto" charset="0"/>
                <a:ea typeface="Roboto" charset="0"/>
                <a:cs typeface="Roboto" charset="0"/>
              </a:rPr>
              <a:t>Labor Costs and related Expenses</a:t>
            </a:r>
          </a:p>
          <a:p>
            <a:pPr>
              <a:lnSpc>
                <a:spcPct val="120000"/>
              </a:lnSpc>
            </a:pPr>
            <a:r>
              <a:rPr lang="en-US" kern="0" dirty="0">
                <a:latin typeface="Roboto" charset="0"/>
                <a:ea typeface="Roboto" charset="0"/>
                <a:cs typeface="Roboto" charset="0"/>
              </a:rPr>
              <a:t>Salaries, Wages, Contracted Labor and Bonuses</a:t>
            </a:r>
          </a:p>
          <a:p>
            <a:pPr lvl="1">
              <a:lnSpc>
                <a:spcPct val="120000"/>
              </a:lnSpc>
            </a:pPr>
            <a:r>
              <a:rPr lang="en-US" kern="0" dirty="0">
                <a:latin typeface="Roboto" charset="0"/>
                <a:ea typeface="Roboto" charset="0"/>
                <a:cs typeface="Roboto" charset="0"/>
              </a:rPr>
              <a:t>Salaries and Wages</a:t>
            </a:r>
          </a:p>
          <a:p>
            <a:pPr lvl="2">
              <a:lnSpc>
                <a:spcPct val="120000"/>
              </a:lnSpc>
            </a:pPr>
            <a:r>
              <a:rPr lang="en-US" kern="0" dirty="0">
                <a:latin typeface="Roboto" charset="0"/>
                <a:ea typeface="Roboto" charset="0"/>
                <a:cs typeface="Roboto" charset="0"/>
              </a:rPr>
              <a:t>Management</a:t>
            </a:r>
          </a:p>
          <a:p>
            <a:pPr lvl="2">
              <a:lnSpc>
                <a:spcPct val="120000"/>
              </a:lnSpc>
            </a:pPr>
            <a:r>
              <a:rPr lang="en-US" kern="0" dirty="0">
                <a:latin typeface="Roboto" charset="0"/>
                <a:ea typeface="Roboto" charset="0"/>
                <a:cs typeface="Roboto" charset="0"/>
              </a:rPr>
              <a:t>Non-management</a:t>
            </a:r>
          </a:p>
          <a:p>
            <a:pPr lvl="3">
              <a:lnSpc>
                <a:spcPct val="120000"/>
              </a:lnSpc>
            </a:pPr>
            <a:r>
              <a:rPr lang="en-US" kern="0" dirty="0">
                <a:latin typeface="Roboto" charset="0"/>
                <a:ea typeface="Roboto" charset="0"/>
                <a:cs typeface="Roboto" charset="0"/>
              </a:rPr>
              <a:t>Sub-Categories as needed</a:t>
            </a:r>
          </a:p>
          <a:p>
            <a:pPr lvl="1">
              <a:lnSpc>
                <a:spcPct val="120000"/>
              </a:lnSpc>
            </a:pPr>
            <a:r>
              <a:rPr lang="en-US" kern="0" dirty="0">
                <a:latin typeface="Roboto" charset="0"/>
                <a:ea typeface="Roboto" charset="0"/>
                <a:cs typeface="Roboto" charset="0"/>
              </a:rPr>
              <a:t>Sub-Total: Salaries and Wages</a:t>
            </a:r>
          </a:p>
          <a:p>
            <a:pPr lvl="1">
              <a:lnSpc>
                <a:spcPct val="120000"/>
              </a:lnSpc>
            </a:pPr>
            <a:r>
              <a:rPr lang="en-US" kern="0" dirty="0">
                <a:latin typeface="Roboto" charset="0"/>
                <a:ea typeface="Roboto" charset="0"/>
                <a:cs typeface="Roboto" charset="0"/>
              </a:rPr>
              <a:t>Contracted, Leased or Outsources Labor</a:t>
            </a:r>
          </a:p>
          <a:p>
            <a:pPr lvl="1">
              <a:lnSpc>
                <a:spcPct val="120000"/>
              </a:lnSpc>
            </a:pPr>
            <a:r>
              <a:rPr lang="en-US" kern="0" dirty="0">
                <a:latin typeface="Roboto" charset="0"/>
                <a:ea typeface="Roboto" charset="0"/>
                <a:cs typeface="Roboto" charset="0"/>
              </a:rPr>
              <a:t>Bonuses and Incentives</a:t>
            </a:r>
          </a:p>
          <a:p>
            <a:pPr lvl="2">
              <a:lnSpc>
                <a:spcPct val="120000"/>
              </a:lnSpc>
            </a:pPr>
            <a:r>
              <a:rPr lang="en-US" kern="0" dirty="0">
                <a:latin typeface="Roboto" charset="0"/>
                <a:ea typeface="Roboto" charset="0"/>
                <a:cs typeface="Roboto" charset="0"/>
              </a:rPr>
              <a:t>Total Salaries, Wages, Service Charges, Contracted Labor and Bonuses</a:t>
            </a:r>
          </a:p>
          <a:p>
            <a:pPr lvl="2">
              <a:lnSpc>
                <a:spcPct val="120000"/>
              </a:lnSpc>
            </a:pPr>
            <a:r>
              <a:rPr lang="en-US" kern="0" dirty="0">
                <a:latin typeface="Roboto" charset="0"/>
                <a:ea typeface="Roboto" charset="0"/>
                <a:cs typeface="Roboto" charset="0"/>
              </a:rPr>
              <a:t>Payroll-Related Expenses</a:t>
            </a:r>
          </a:p>
          <a:p>
            <a:pPr lvl="2">
              <a:lnSpc>
                <a:spcPct val="120000"/>
              </a:lnSpc>
            </a:pPr>
            <a:r>
              <a:rPr lang="en-US" kern="0" dirty="0">
                <a:latin typeface="Roboto" charset="0"/>
                <a:ea typeface="Roboto" charset="0"/>
                <a:cs typeface="Roboto" charset="0"/>
              </a:rPr>
              <a:t>Payroll Taxes</a:t>
            </a:r>
          </a:p>
          <a:p>
            <a:pPr lvl="2">
              <a:lnSpc>
                <a:spcPct val="120000"/>
              </a:lnSpc>
            </a:pPr>
            <a:r>
              <a:rPr lang="en-US" kern="0" dirty="0">
                <a:latin typeface="Roboto" charset="0"/>
                <a:ea typeface="Roboto" charset="0"/>
                <a:cs typeface="Roboto" charset="0"/>
              </a:rPr>
              <a:t>Supplemental Pay</a:t>
            </a:r>
          </a:p>
          <a:p>
            <a:pPr lvl="1">
              <a:lnSpc>
                <a:spcPct val="120000"/>
              </a:lnSpc>
            </a:pPr>
            <a:r>
              <a:rPr lang="en-US" kern="0" dirty="0">
                <a:latin typeface="Roboto" charset="0"/>
                <a:ea typeface="Roboto" charset="0"/>
                <a:cs typeface="Roboto" charset="0"/>
              </a:rPr>
              <a:t>Total Payroll Related Expenses</a:t>
            </a:r>
          </a:p>
          <a:p>
            <a:pPr>
              <a:lnSpc>
                <a:spcPct val="120000"/>
              </a:lnSpc>
            </a:pPr>
            <a:r>
              <a:rPr lang="en-US" kern="0" dirty="0">
                <a:latin typeface="Roboto" charset="0"/>
                <a:ea typeface="Roboto" charset="0"/>
                <a:cs typeface="Roboto" charset="0"/>
              </a:rPr>
              <a:t>Total Labor Cost and Related Expenses</a:t>
            </a:r>
          </a:p>
        </p:txBody>
      </p:sp>
      <p:pic>
        <p:nvPicPr>
          <p:cNvPr id="5" name="Picture 4"/>
          <p:cNvPicPr>
            <a:picLocks noChangeAspect="1"/>
          </p:cNvPicPr>
          <p:nvPr/>
        </p:nvPicPr>
        <p:blipFill>
          <a:blip r:embed="rId5"/>
          <a:stretch>
            <a:fillRect/>
          </a:stretch>
        </p:blipFill>
        <p:spPr>
          <a:xfrm>
            <a:off x="9498571" y="593627"/>
            <a:ext cx="1538024" cy="378824"/>
          </a:xfrm>
          <a:prstGeom prst="rect">
            <a:avLst/>
          </a:prstGeom>
        </p:spPr>
      </p:pic>
      <p:pic>
        <p:nvPicPr>
          <p:cNvPr id="6" name="Picture 5"/>
          <p:cNvPicPr>
            <a:picLocks noChangeAspect="1"/>
          </p:cNvPicPr>
          <p:nvPr/>
        </p:nvPicPr>
        <p:blipFill>
          <a:blip r:embed="rId6"/>
          <a:stretch>
            <a:fillRect/>
          </a:stretch>
        </p:blipFill>
        <p:spPr>
          <a:xfrm>
            <a:off x="2270858" y="1076176"/>
            <a:ext cx="2196783" cy="2849233"/>
          </a:xfrm>
          <a:prstGeom prst="rect">
            <a:avLst/>
          </a:prstGeom>
        </p:spPr>
      </p:pic>
      <p:sp>
        <p:nvSpPr>
          <p:cNvPr id="7"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837787" y="-21265"/>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dirty="0"/>
              <a:t>Blue Book Report</a:t>
            </a:r>
            <a:endParaRPr lang="en-US" altLang="en-US" dirty="0"/>
          </a:p>
        </p:txBody>
      </p:sp>
    </p:spTree>
    <p:extLst>
      <p:ext uri="{BB962C8B-B14F-4D97-AF65-F5344CB8AC3E}">
        <p14:creationId xmlns:p14="http://schemas.microsoft.com/office/powerpoint/2010/main" val="13047278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B5FDE62-FA6D-4342-AD15-82226C45AE2E}"/>
              </a:ext>
            </a:extLst>
          </p:cNvPr>
          <p:cNvSpPr>
            <a:spLocks noGrp="1" noChangeArrowheads="1"/>
          </p:cNvSpPr>
          <p:nvPr>
            <p:ph type="title"/>
          </p:nvPr>
        </p:nvSpPr>
        <p:spPr bwMode="auto">
          <a:xfrm>
            <a:off x="2837787" y="-21265"/>
            <a:ext cx="6329363"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GB" altLang="en-US" dirty="0"/>
              <a:t>Blue Book Report</a:t>
            </a:r>
            <a:endParaRPr lang="en-US" altLang="en-US" dirty="0"/>
          </a:p>
        </p:txBody>
      </p:sp>
      <p:pic>
        <p:nvPicPr>
          <p:cNvPr id="4" name="Picture 3"/>
          <p:cNvPicPr>
            <a:picLocks noChangeAspect="1"/>
          </p:cNvPicPr>
          <p:nvPr/>
        </p:nvPicPr>
        <p:blipFill>
          <a:blip r:embed="rId2"/>
          <a:stretch>
            <a:fillRect/>
          </a:stretch>
        </p:blipFill>
        <p:spPr>
          <a:xfrm>
            <a:off x="2270858" y="1076176"/>
            <a:ext cx="2196783" cy="2849233"/>
          </a:xfrm>
          <a:prstGeom prst="rect">
            <a:avLst/>
          </a:prstGeom>
        </p:spPr>
      </p:pic>
      <p:sp>
        <p:nvSpPr>
          <p:cNvPr id="5" name="Rounded Rectangle 4"/>
          <p:cNvSpPr/>
          <p:nvPr/>
        </p:nvSpPr>
        <p:spPr>
          <a:xfrm>
            <a:off x="1015863" y="4114801"/>
            <a:ext cx="4706775" cy="234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6699FF"/>
                </a:solidFill>
                <a:latin typeface="Roboto" charset="0"/>
                <a:ea typeface="Roboto" charset="0"/>
                <a:cs typeface="Roboto" charset="0"/>
              </a:rPr>
              <a:t>The 11</a:t>
            </a:r>
            <a:r>
              <a:rPr lang="en-US" sz="1400" baseline="30000" dirty="0">
                <a:solidFill>
                  <a:srgbClr val="6699FF"/>
                </a:solidFill>
                <a:latin typeface="Roboto" charset="0"/>
                <a:ea typeface="Roboto" charset="0"/>
                <a:cs typeface="Roboto" charset="0"/>
              </a:rPr>
              <a:t>th</a:t>
            </a:r>
            <a:r>
              <a:rPr lang="en-US" sz="1400" dirty="0">
                <a:solidFill>
                  <a:srgbClr val="6699FF"/>
                </a:solidFill>
                <a:latin typeface="Roboto" charset="0"/>
                <a:ea typeface="Roboto" charset="0"/>
                <a:cs typeface="Roboto" charset="0"/>
              </a:rPr>
              <a:t> Ed has introduced a number of Ratios which were not present on the previous version which can bring immediate evidence of how efficient is the business and focus the attention on those areas which require action.</a:t>
            </a:r>
          </a:p>
        </p:txBody>
      </p:sp>
      <p:sp>
        <p:nvSpPr>
          <p:cNvPr id="6" name="Content Placeholder 4"/>
          <p:cNvSpPr txBox="1">
            <a:spLocks/>
          </p:cNvSpPr>
          <p:nvPr/>
        </p:nvSpPr>
        <p:spPr bwMode="auto">
          <a:xfrm>
            <a:off x="6469810" y="1085850"/>
            <a:ext cx="4649639"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Blip>
                <a:blip r:embed="rId3"/>
              </a:buBlip>
              <a:defRPr sz="3200" baseline="0">
                <a:solidFill>
                  <a:srgbClr val="0071A7"/>
                </a:solidFill>
                <a:latin typeface="+mn-lt"/>
                <a:ea typeface="+mn-ea"/>
                <a:cs typeface="+mn-cs"/>
              </a:defRPr>
            </a:lvl1pPr>
            <a:lvl2pPr marL="742950" indent="-285750" algn="l" rtl="0" eaLnBrk="0" fontAlgn="base" hangingPunct="0">
              <a:spcBef>
                <a:spcPct val="20000"/>
              </a:spcBef>
              <a:spcAft>
                <a:spcPct val="0"/>
              </a:spcAft>
              <a:buBlip>
                <a:blip r:embed="rId4"/>
              </a:buBlip>
              <a:defRPr sz="2400" baseline="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5"/>
              </a:buBlip>
              <a:defRPr sz="2000" baseline="0">
                <a:solidFill>
                  <a:srgbClr val="0071A7"/>
                </a:solidFill>
                <a:latin typeface="+mn-lt"/>
              </a:defRPr>
            </a:lvl3pPr>
            <a:lvl4pPr marL="1600200" indent="-228600" algn="l" rtl="0" eaLnBrk="0" fontAlgn="base" hangingPunct="0">
              <a:spcBef>
                <a:spcPct val="20000"/>
              </a:spcBef>
              <a:spcAft>
                <a:spcPct val="0"/>
              </a:spcAft>
              <a:buChar char="–"/>
              <a:defRPr sz="2000" baseline="0">
                <a:solidFill>
                  <a:srgbClr val="0071A7"/>
                </a:solidFill>
                <a:latin typeface="+mn-lt"/>
              </a:defRPr>
            </a:lvl4pPr>
            <a:lvl5pPr marL="2057400" indent="-228600" algn="l" rtl="0" eaLnBrk="0" fontAlgn="base" hangingPunct="0">
              <a:spcBef>
                <a:spcPct val="20000"/>
              </a:spcBef>
              <a:spcAft>
                <a:spcPct val="0"/>
              </a:spcAft>
              <a:buChar char="»"/>
              <a:defRPr sz="2000" baseline="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US" sz="1800" kern="0" dirty="0">
                <a:latin typeface="Roboto" charset="0"/>
                <a:ea typeface="Roboto" charset="0"/>
                <a:cs typeface="Roboto" charset="0"/>
              </a:rPr>
              <a:t>New Ratios Introduced:</a:t>
            </a:r>
          </a:p>
          <a:p>
            <a:r>
              <a:rPr lang="en-US" sz="1800" kern="0" dirty="0">
                <a:latin typeface="Roboto" charset="0"/>
                <a:ea typeface="Roboto" charset="0"/>
                <a:cs typeface="Roboto" charset="0"/>
              </a:rPr>
              <a:t>CPOR: cost per occupied Room </a:t>
            </a:r>
          </a:p>
          <a:p>
            <a:r>
              <a:rPr lang="en-US" sz="1800" kern="0" dirty="0">
                <a:latin typeface="Roboto" charset="0"/>
                <a:ea typeface="Roboto" charset="0"/>
                <a:cs typeface="Roboto" charset="0"/>
              </a:rPr>
              <a:t>Per CVR: Revenue (or cost) per cover served</a:t>
            </a:r>
          </a:p>
          <a:p>
            <a:r>
              <a:rPr lang="en-US" sz="1800" kern="0" dirty="0">
                <a:latin typeface="Roboto" charset="0"/>
                <a:ea typeface="Roboto" charset="0"/>
                <a:cs typeface="Roboto" charset="0"/>
              </a:rPr>
              <a:t>FTE: full time equivalent </a:t>
            </a:r>
          </a:p>
          <a:p>
            <a:r>
              <a:rPr lang="en-US" sz="1800" kern="0" dirty="0">
                <a:latin typeface="Roboto" charset="0"/>
                <a:ea typeface="Roboto" charset="0"/>
                <a:cs typeface="Roboto" charset="0"/>
              </a:rPr>
              <a:t>Flow through: ratio which measures the efficiency compared to LY or BUD</a:t>
            </a:r>
          </a:p>
          <a:p>
            <a:r>
              <a:rPr lang="en-US" sz="1800" kern="0" dirty="0">
                <a:latin typeface="Roboto" charset="0"/>
                <a:ea typeface="Roboto" charset="0"/>
                <a:cs typeface="Roboto" charset="0"/>
              </a:rPr>
              <a:t>GOP Retention: ratio which measures the ability to convert profit given a certain incremental revenue vs LY or BUD</a:t>
            </a:r>
          </a:p>
          <a:p>
            <a:r>
              <a:rPr lang="en-US" sz="1800" kern="0" dirty="0">
                <a:latin typeface="Roboto" charset="0"/>
                <a:ea typeface="Roboto" charset="0"/>
                <a:cs typeface="Roboto" charset="0"/>
              </a:rPr>
              <a:t>Electric and Gas usage and ratios to measure the impact of the energy saving initiatives </a:t>
            </a:r>
          </a:p>
          <a:p>
            <a:endParaRPr lang="en-US" sz="1800" kern="0" dirty="0">
              <a:latin typeface="Roboto" charset="0"/>
              <a:ea typeface="Roboto" charset="0"/>
              <a:cs typeface="Roboto" charset="0"/>
            </a:endParaRPr>
          </a:p>
        </p:txBody>
      </p:sp>
      <p:pic>
        <p:nvPicPr>
          <p:cNvPr id="7" name="Picture 6"/>
          <p:cNvPicPr>
            <a:picLocks noChangeAspect="1"/>
          </p:cNvPicPr>
          <p:nvPr/>
        </p:nvPicPr>
        <p:blipFill>
          <a:blip r:embed="rId6"/>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6050184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631C84D-DDFA-410F-AEE4-02D0406DE355}"/>
              </a:ext>
            </a:extLst>
          </p:cNvPr>
          <p:cNvSpPr>
            <a:spLocks noGrp="1"/>
          </p:cNvSpPr>
          <p:nvPr>
            <p:ph type="title"/>
          </p:nvPr>
        </p:nvSpPr>
        <p:spPr>
          <a:xfrm>
            <a:off x="2734734" y="0"/>
            <a:ext cx="7200900" cy="908050"/>
          </a:xfrm>
        </p:spPr>
        <p:txBody>
          <a:bodyPr/>
          <a:lstStyle/>
          <a:p>
            <a:pPr algn="ctr"/>
            <a:r>
              <a:rPr lang="en-GB" dirty="0">
                <a:latin typeface="Roboto" charset="0"/>
                <a:ea typeface="Roboto" charset="0"/>
                <a:cs typeface="Roboto" charset="0"/>
              </a:rPr>
              <a:t>MI Partnership</a:t>
            </a:r>
            <a:endParaRPr lang="en-US" dirty="0">
              <a:latin typeface="Roboto" charset="0"/>
              <a:ea typeface="Roboto" charset="0"/>
              <a:cs typeface="Roboto" charset="0"/>
            </a:endParaRPr>
          </a:p>
        </p:txBody>
      </p:sp>
      <p:sp>
        <p:nvSpPr>
          <p:cNvPr id="4" name="Content Placeholder 2">
            <a:extLst>
              <a:ext uri="{FF2B5EF4-FFF2-40B4-BE49-F238E27FC236}">
                <a16:creationId xmlns="" xmlns:a16="http://schemas.microsoft.com/office/drawing/2014/main" id="{CD5D5CB5-4071-42E3-B321-0098C7A8E79A}"/>
              </a:ext>
            </a:extLst>
          </p:cNvPr>
          <p:cNvSpPr txBox="1">
            <a:spLocks/>
          </p:cNvSpPr>
          <p:nvPr/>
        </p:nvSpPr>
        <p:spPr>
          <a:xfrm>
            <a:off x="609600" y="1600201"/>
            <a:ext cx="6599583" cy="4525963"/>
          </a:xfrm>
          <a:prstGeom prst="rect">
            <a:avLst/>
          </a:prstGeom>
        </p:spPr>
        <p:txBody>
          <a:bodyPr/>
          <a:lstStyle>
            <a:lvl1pPr marL="342900" indent="-342900" algn="l" rtl="0" eaLnBrk="0" fontAlgn="base" hangingPunct="0">
              <a:spcBef>
                <a:spcPct val="20000"/>
              </a:spcBef>
              <a:spcAft>
                <a:spcPct val="0"/>
              </a:spcAft>
              <a:buBlip>
                <a:blip r:embed="rId2"/>
              </a:buBlip>
              <a:defRPr sz="3200">
                <a:solidFill>
                  <a:srgbClr val="0071A7"/>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rgbClr val="0071A7"/>
                </a:solidFill>
                <a:latin typeface="+mn-lt"/>
              </a:defRPr>
            </a:lvl2pPr>
            <a:lvl3pPr marL="1143000" indent="-228600" algn="l" rtl="0" eaLnBrk="0" fontAlgn="base" hangingPunct="0">
              <a:spcBef>
                <a:spcPct val="20000"/>
              </a:spcBef>
              <a:spcAft>
                <a:spcPct val="0"/>
              </a:spcAft>
              <a:buClr>
                <a:srgbClr val="FF6600"/>
              </a:buClr>
              <a:buFont typeface="Wingdings" charset="2"/>
              <a:buBlip>
                <a:blip r:embed="rId4"/>
              </a:buBlip>
              <a:defRPr sz="2000">
                <a:solidFill>
                  <a:srgbClr val="0071A7"/>
                </a:solidFill>
                <a:latin typeface="+mn-lt"/>
              </a:defRPr>
            </a:lvl3pPr>
            <a:lvl4pPr marL="1600200" indent="-228600" algn="l" rtl="0" eaLnBrk="0" fontAlgn="base" hangingPunct="0">
              <a:spcBef>
                <a:spcPct val="20000"/>
              </a:spcBef>
              <a:spcAft>
                <a:spcPct val="0"/>
              </a:spcAft>
              <a:buChar char="–"/>
              <a:defRPr sz="2000">
                <a:solidFill>
                  <a:srgbClr val="0071A7"/>
                </a:solidFill>
                <a:latin typeface="+mn-lt"/>
              </a:defRPr>
            </a:lvl4pPr>
            <a:lvl5pPr marL="2057400" indent="-228600" algn="l" rtl="0" eaLnBrk="0" fontAlgn="base" hangingPunct="0">
              <a:spcBef>
                <a:spcPct val="20000"/>
              </a:spcBef>
              <a:spcAft>
                <a:spcPct val="0"/>
              </a:spcAft>
              <a:buChar char="»"/>
              <a:defRPr sz="2000">
                <a:solidFill>
                  <a:srgbClr val="0071A7"/>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r>
              <a:rPr lang="en-GB" sz="2000" kern="0" dirty="0" smtClean="0">
                <a:latin typeface="Roboto" charset="0"/>
                <a:ea typeface="Roboto" charset="0"/>
                <a:cs typeface="Roboto" charset="0"/>
              </a:rPr>
              <a:t>Design Optimal COA Setup in Sage</a:t>
            </a:r>
          </a:p>
          <a:p>
            <a:endParaRPr lang="en-GB" sz="2000" kern="0" dirty="0" smtClean="0">
              <a:latin typeface="Roboto" charset="0"/>
              <a:ea typeface="Roboto" charset="0"/>
              <a:cs typeface="Roboto" charset="0"/>
            </a:endParaRPr>
          </a:p>
          <a:p>
            <a:endParaRPr lang="en-GB" sz="2000" kern="0" dirty="0" smtClean="0">
              <a:latin typeface="Roboto" charset="0"/>
              <a:ea typeface="Roboto" charset="0"/>
              <a:cs typeface="Roboto" charset="0"/>
            </a:endParaRPr>
          </a:p>
          <a:p>
            <a:r>
              <a:rPr lang="en-GB" sz="2000" kern="0" dirty="0" smtClean="0">
                <a:latin typeface="Roboto" charset="0"/>
                <a:ea typeface="Roboto" charset="0"/>
                <a:cs typeface="Roboto" charset="0"/>
              </a:rPr>
              <a:t>Create New Sage Database with New COA Structure</a:t>
            </a:r>
          </a:p>
          <a:p>
            <a:pPr marL="0" indent="0">
              <a:buFontTx/>
              <a:buNone/>
            </a:pPr>
            <a:endParaRPr lang="en-GB" sz="2000" kern="0" dirty="0" smtClean="0">
              <a:latin typeface="Roboto" charset="0"/>
              <a:ea typeface="Roboto" charset="0"/>
              <a:cs typeface="Roboto" charset="0"/>
            </a:endParaRPr>
          </a:p>
          <a:p>
            <a:pPr marL="0" indent="0">
              <a:buFontTx/>
              <a:buNone/>
            </a:pPr>
            <a:endParaRPr lang="en-GB" sz="2000" kern="0" dirty="0" smtClean="0">
              <a:latin typeface="Roboto" charset="0"/>
              <a:ea typeface="Roboto" charset="0"/>
              <a:cs typeface="Roboto" charset="0"/>
            </a:endParaRPr>
          </a:p>
          <a:p>
            <a:r>
              <a:rPr lang="en-GB" sz="2000" kern="0" dirty="0" smtClean="0">
                <a:latin typeface="Roboto" charset="0"/>
                <a:ea typeface="Roboto" charset="0"/>
                <a:cs typeface="Roboto" charset="0"/>
              </a:rPr>
              <a:t>Map COA to Bluebook Structure</a:t>
            </a:r>
          </a:p>
          <a:p>
            <a:pPr marL="0" indent="0">
              <a:buFontTx/>
              <a:buNone/>
            </a:pPr>
            <a:endParaRPr lang="en-GB" sz="2000" kern="0" dirty="0" smtClean="0">
              <a:latin typeface="Roboto" charset="0"/>
              <a:ea typeface="Roboto" charset="0"/>
              <a:cs typeface="Roboto" charset="0"/>
            </a:endParaRPr>
          </a:p>
          <a:p>
            <a:pPr marL="0" indent="0">
              <a:buFontTx/>
              <a:buNone/>
            </a:pPr>
            <a:endParaRPr lang="en-GB" sz="2000" kern="0" dirty="0" smtClean="0">
              <a:latin typeface="Roboto" charset="0"/>
              <a:ea typeface="Roboto" charset="0"/>
              <a:cs typeface="Roboto" charset="0"/>
            </a:endParaRPr>
          </a:p>
          <a:p>
            <a:r>
              <a:rPr lang="en-GB" sz="2000" kern="0" dirty="0" smtClean="0">
                <a:latin typeface="Roboto" charset="0"/>
                <a:ea typeface="Roboto" charset="0"/>
                <a:cs typeface="Roboto" charset="0"/>
              </a:rPr>
              <a:t>Build Bluebook Structure In EiB Financial Analytics</a:t>
            </a:r>
          </a:p>
          <a:p>
            <a:pPr lvl="1"/>
            <a:r>
              <a:rPr lang="en-GB" sz="1600" kern="0" dirty="0" smtClean="0">
                <a:latin typeface="Roboto" charset="0"/>
                <a:ea typeface="Roboto" charset="0"/>
                <a:cs typeface="Roboto" charset="0"/>
              </a:rPr>
              <a:t>Load Historic Data Into Sage</a:t>
            </a:r>
            <a:endParaRPr lang="en-GB" sz="2000" kern="0" dirty="0" smtClean="0">
              <a:latin typeface="Roboto" charset="0"/>
              <a:ea typeface="Roboto" charset="0"/>
              <a:cs typeface="Roboto" charset="0"/>
            </a:endParaRPr>
          </a:p>
          <a:p>
            <a:endParaRPr lang="en-GB" sz="2000" kern="0" dirty="0" smtClean="0">
              <a:latin typeface="Roboto" charset="0"/>
              <a:ea typeface="Roboto" charset="0"/>
              <a:cs typeface="Roboto" charset="0"/>
            </a:endParaRPr>
          </a:p>
          <a:p>
            <a:r>
              <a:rPr lang="en-GB" sz="2000" kern="0" dirty="0" smtClean="0">
                <a:latin typeface="Roboto" charset="0"/>
                <a:ea typeface="Roboto" charset="0"/>
                <a:cs typeface="Roboto" charset="0"/>
              </a:rPr>
              <a:t>Create and Format Report In EiB Report Studio</a:t>
            </a:r>
            <a:endParaRPr lang="en-US" sz="2000" kern="0" dirty="0">
              <a:latin typeface="Roboto" charset="0"/>
              <a:ea typeface="Roboto" charset="0"/>
              <a:cs typeface="Roboto" charset="0"/>
            </a:endParaRPr>
          </a:p>
        </p:txBody>
      </p:sp>
      <p:pic>
        <p:nvPicPr>
          <p:cNvPr id="5" name="Picture 4">
            <a:extLst>
              <a:ext uri="{FF2B5EF4-FFF2-40B4-BE49-F238E27FC236}">
                <a16:creationId xmlns="" xmlns:a16="http://schemas.microsoft.com/office/drawing/2014/main" id="{E55FCD87-7028-484C-9549-8C73873F5D81}"/>
              </a:ext>
            </a:extLst>
          </p:cNvPr>
          <p:cNvPicPr>
            <a:picLocks noChangeAspect="1"/>
          </p:cNvPicPr>
          <p:nvPr/>
        </p:nvPicPr>
        <p:blipFill>
          <a:blip r:embed="rId5"/>
          <a:stretch>
            <a:fillRect/>
          </a:stretch>
        </p:blipFill>
        <p:spPr>
          <a:xfrm>
            <a:off x="8928738" y="1623392"/>
            <a:ext cx="1536325" cy="384081"/>
          </a:xfrm>
          <a:prstGeom prst="rect">
            <a:avLst/>
          </a:prstGeom>
        </p:spPr>
      </p:pic>
      <p:pic>
        <p:nvPicPr>
          <p:cNvPr id="6" name="Picture 5">
            <a:extLst>
              <a:ext uri="{FF2B5EF4-FFF2-40B4-BE49-F238E27FC236}">
                <a16:creationId xmlns="" xmlns:a16="http://schemas.microsoft.com/office/drawing/2014/main" id="{2EA923B9-0D6C-4F04-A220-5AF44A941428}"/>
              </a:ext>
            </a:extLst>
          </p:cNvPr>
          <p:cNvPicPr>
            <a:picLocks noChangeAspect="1"/>
          </p:cNvPicPr>
          <p:nvPr/>
        </p:nvPicPr>
        <p:blipFill>
          <a:blip r:embed="rId6"/>
          <a:stretch>
            <a:fillRect/>
          </a:stretch>
        </p:blipFill>
        <p:spPr>
          <a:xfrm>
            <a:off x="10859006" y="1478989"/>
            <a:ext cx="789655" cy="780281"/>
          </a:xfrm>
          <a:prstGeom prst="rect">
            <a:avLst/>
          </a:prstGeom>
        </p:spPr>
      </p:pic>
      <p:pic>
        <p:nvPicPr>
          <p:cNvPr id="7" name="Picture 6">
            <a:extLst>
              <a:ext uri="{FF2B5EF4-FFF2-40B4-BE49-F238E27FC236}">
                <a16:creationId xmlns="" xmlns:a16="http://schemas.microsoft.com/office/drawing/2014/main" id="{B6ADA6CA-D08C-4A24-A125-DF1781727BE4}"/>
              </a:ext>
            </a:extLst>
          </p:cNvPr>
          <p:cNvPicPr>
            <a:picLocks noChangeAspect="1"/>
          </p:cNvPicPr>
          <p:nvPr/>
        </p:nvPicPr>
        <p:blipFill>
          <a:blip r:embed="rId7"/>
          <a:stretch>
            <a:fillRect/>
          </a:stretch>
        </p:blipFill>
        <p:spPr>
          <a:xfrm>
            <a:off x="7409255" y="2511962"/>
            <a:ext cx="792549" cy="780356"/>
          </a:xfrm>
          <a:prstGeom prst="rect">
            <a:avLst/>
          </a:prstGeom>
        </p:spPr>
      </p:pic>
      <p:pic>
        <p:nvPicPr>
          <p:cNvPr id="8" name="Picture 7">
            <a:extLst>
              <a:ext uri="{FF2B5EF4-FFF2-40B4-BE49-F238E27FC236}">
                <a16:creationId xmlns="" xmlns:a16="http://schemas.microsoft.com/office/drawing/2014/main" id="{A69C1F66-E5B1-4F38-8C65-B36A617DC81F}"/>
              </a:ext>
            </a:extLst>
          </p:cNvPr>
          <p:cNvPicPr>
            <a:picLocks noChangeAspect="1"/>
          </p:cNvPicPr>
          <p:nvPr/>
        </p:nvPicPr>
        <p:blipFill>
          <a:blip r:embed="rId5"/>
          <a:stretch>
            <a:fillRect/>
          </a:stretch>
        </p:blipFill>
        <p:spPr>
          <a:xfrm>
            <a:off x="7169888" y="3863182"/>
            <a:ext cx="1536325" cy="384081"/>
          </a:xfrm>
          <a:prstGeom prst="rect">
            <a:avLst/>
          </a:prstGeom>
        </p:spPr>
      </p:pic>
      <p:pic>
        <p:nvPicPr>
          <p:cNvPr id="9" name="Picture 8">
            <a:extLst>
              <a:ext uri="{FF2B5EF4-FFF2-40B4-BE49-F238E27FC236}">
                <a16:creationId xmlns="" xmlns:a16="http://schemas.microsoft.com/office/drawing/2014/main" id="{658AF417-9F0A-4870-B7F0-95F48D4AC151}"/>
              </a:ext>
            </a:extLst>
          </p:cNvPr>
          <p:cNvPicPr>
            <a:picLocks noChangeAspect="1"/>
          </p:cNvPicPr>
          <p:nvPr/>
        </p:nvPicPr>
        <p:blipFill>
          <a:blip r:embed="rId8"/>
          <a:stretch>
            <a:fillRect/>
          </a:stretch>
        </p:blipFill>
        <p:spPr>
          <a:xfrm>
            <a:off x="10859006" y="4817444"/>
            <a:ext cx="792549" cy="780356"/>
          </a:xfrm>
          <a:prstGeom prst="rect">
            <a:avLst/>
          </a:prstGeom>
        </p:spPr>
      </p:pic>
      <p:pic>
        <p:nvPicPr>
          <p:cNvPr id="10" name="Picture 9">
            <a:extLst>
              <a:ext uri="{FF2B5EF4-FFF2-40B4-BE49-F238E27FC236}">
                <a16:creationId xmlns="" xmlns:a16="http://schemas.microsoft.com/office/drawing/2014/main" id="{EC5E1A3C-A8C8-46DA-9B81-CD5014BA5107}"/>
              </a:ext>
            </a:extLst>
          </p:cNvPr>
          <p:cNvPicPr>
            <a:picLocks noChangeAspect="1"/>
          </p:cNvPicPr>
          <p:nvPr/>
        </p:nvPicPr>
        <p:blipFill>
          <a:blip r:embed="rId5"/>
          <a:stretch>
            <a:fillRect/>
          </a:stretch>
        </p:blipFill>
        <p:spPr>
          <a:xfrm>
            <a:off x="8928738" y="4976185"/>
            <a:ext cx="1536325" cy="384081"/>
          </a:xfrm>
          <a:prstGeom prst="rect">
            <a:avLst/>
          </a:prstGeom>
        </p:spPr>
      </p:pic>
      <p:pic>
        <p:nvPicPr>
          <p:cNvPr id="11" name="Picture 10">
            <a:extLst>
              <a:ext uri="{FF2B5EF4-FFF2-40B4-BE49-F238E27FC236}">
                <a16:creationId xmlns="" xmlns:a16="http://schemas.microsoft.com/office/drawing/2014/main" id="{094FE96C-EA2C-4C5A-A394-F06FEB6636ED}"/>
              </a:ext>
            </a:extLst>
          </p:cNvPr>
          <p:cNvPicPr>
            <a:picLocks noChangeAspect="1"/>
          </p:cNvPicPr>
          <p:nvPr/>
        </p:nvPicPr>
        <p:blipFill>
          <a:blip r:embed="rId5"/>
          <a:stretch>
            <a:fillRect/>
          </a:stretch>
        </p:blipFill>
        <p:spPr>
          <a:xfrm>
            <a:off x="8948384" y="5934123"/>
            <a:ext cx="1536325" cy="38408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063" y="1428008"/>
            <a:ext cx="1962150" cy="89158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6975" y="4740920"/>
            <a:ext cx="1962150" cy="89158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063" y="5680369"/>
            <a:ext cx="1962150" cy="891587"/>
          </a:xfrm>
          <a:prstGeom prst="rect">
            <a:avLst/>
          </a:prstGeom>
        </p:spPr>
      </p:pic>
      <p:pic>
        <p:nvPicPr>
          <p:cNvPr id="15" name="Picture 14"/>
          <p:cNvPicPr>
            <a:picLocks noChangeAspect="1"/>
          </p:cNvPicPr>
          <p:nvPr/>
        </p:nvPicPr>
        <p:blipFill>
          <a:blip r:embed="rId10"/>
          <a:stretch>
            <a:fillRect/>
          </a:stretch>
        </p:blipFill>
        <p:spPr>
          <a:xfrm>
            <a:off x="9498571" y="593627"/>
            <a:ext cx="1538024" cy="378824"/>
          </a:xfrm>
          <a:prstGeom prst="rect">
            <a:avLst/>
          </a:prstGeom>
        </p:spPr>
      </p:pic>
    </p:spTree>
    <p:extLst>
      <p:ext uri="{BB962C8B-B14F-4D97-AF65-F5344CB8AC3E}">
        <p14:creationId xmlns:p14="http://schemas.microsoft.com/office/powerpoint/2010/main" val="1204469235"/>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132071</TotalTime>
  <Words>1198</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Roboto</vt:lpstr>
      <vt:lpstr>Wingdings</vt:lpstr>
      <vt:lpstr>Default Design</vt:lpstr>
      <vt:lpstr>PowerPoint Presentation</vt:lpstr>
      <vt:lpstr>Introduction</vt:lpstr>
      <vt:lpstr>Working with EiB </vt:lpstr>
      <vt:lpstr>PowerPoint Presentation</vt:lpstr>
      <vt:lpstr>Blue Book Report</vt:lpstr>
      <vt:lpstr>Blue Book Report</vt:lpstr>
      <vt:lpstr>Blue Book Report</vt:lpstr>
      <vt:lpstr>Blue Book Report</vt:lpstr>
      <vt:lpstr>MI Partnership</vt:lpstr>
      <vt:lpstr>Blue Book Report – Then Vs Now</vt:lpstr>
      <vt:lpstr>PowerPoint Presentation</vt:lpstr>
      <vt:lpstr>PowerPoint Presentation</vt:lpstr>
      <vt:lpstr>Further Reports –  Payroll Dashboard</vt:lpstr>
      <vt:lpstr>Benefits of EiB Financial Analytics</vt:lpstr>
      <vt:lpstr>PowerPoint Presentation</vt:lpstr>
    </vt:vector>
  </TitlesOfParts>
  <Company>Excel in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 Carte Financial Intelligence Overview</dc:title>
  <dc:subject>A La Carte for Sage 200</dc:subject>
  <dc:creator>Excel in Business</dc:creator>
  <cp:keywords>Sage 200, Management Reporting, A La Carte</cp:keywords>
  <cp:lastModifiedBy>Paul Martin</cp:lastModifiedBy>
  <cp:revision>884</cp:revision>
  <dcterms:created xsi:type="dcterms:W3CDTF">2006-09-05T07:27:22Z</dcterms:created>
  <dcterms:modified xsi:type="dcterms:W3CDTF">2018-04-25T07:28:03Z</dcterms:modified>
</cp:coreProperties>
</file>