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741" r:id="rId2"/>
    <p:sldId id="750" r:id="rId3"/>
    <p:sldId id="752" r:id="rId4"/>
    <p:sldId id="753" r:id="rId5"/>
    <p:sldId id="754" r:id="rId6"/>
    <p:sldId id="755" r:id="rId7"/>
    <p:sldId id="756" r:id="rId8"/>
    <p:sldId id="757" r:id="rId9"/>
    <p:sldId id="758" r:id="rId10"/>
    <p:sldId id="759" r:id="rId11"/>
    <p:sldId id="760" r:id="rId12"/>
    <p:sldId id="761" r:id="rId13"/>
    <p:sldId id="762" r:id="rId14"/>
    <p:sldId id="763" r:id="rId15"/>
    <p:sldId id="764" r:id="rId16"/>
    <p:sldId id="765" r:id="rId17"/>
    <p:sldId id="766" r:id="rId18"/>
    <p:sldId id="767" r:id="rId19"/>
    <p:sldId id="768" r:id="rId20"/>
    <p:sldId id="769" r:id="rId21"/>
    <p:sldId id="751"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71A7"/>
    <a:srgbClr val="006600"/>
    <a:srgbClr val="0033CC"/>
    <a:srgbClr val="979CBF"/>
    <a:srgbClr val="990099"/>
    <a:srgbClr val="6496FA"/>
    <a:srgbClr val="66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1" autoAdjust="0"/>
    <p:restoredTop sz="93854" autoAdjust="0"/>
  </p:normalViewPr>
  <p:slideViewPr>
    <p:cSldViewPr snapToGrid="0">
      <p:cViewPr varScale="1">
        <p:scale>
          <a:sx n="71" d="100"/>
          <a:sy n="71" d="100"/>
        </p:scale>
        <p:origin x="744"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022" y="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E0C5FABD-EA63-427E-A7B0-06E960657D8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8915" name="Rectangle 3">
            <a:extLst>
              <a:ext uri="{FF2B5EF4-FFF2-40B4-BE49-F238E27FC236}">
                <a16:creationId xmlns:a16="http://schemas.microsoft.com/office/drawing/2014/main" xmlns="" id="{5430CF37-D6AE-480E-98D8-15B2B143F15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7" name="Rectangle 5">
            <a:extLst>
              <a:ext uri="{FF2B5EF4-FFF2-40B4-BE49-F238E27FC236}">
                <a16:creationId xmlns:a16="http://schemas.microsoft.com/office/drawing/2014/main" xmlns="" id="{DF604648-4033-4D9A-881E-AD4CE9CD2BB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a:extLst>
              <a:ext uri="{FF2B5EF4-FFF2-40B4-BE49-F238E27FC236}">
                <a16:creationId xmlns:a16="http://schemas.microsoft.com/office/drawing/2014/main" xmlns="" id="{BF247AD1-DE28-4F60-B6DB-F8CCDB69D70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8919" name="Rectangle 7">
            <a:extLst>
              <a:ext uri="{FF2B5EF4-FFF2-40B4-BE49-F238E27FC236}">
                <a16:creationId xmlns:a16="http://schemas.microsoft.com/office/drawing/2014/main" xmlns="" id="{9F60EBC9-483E-4266-B45A-CFD91DE81ED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A0AB2612-6D85-F04C-825F-450AAB68CE34}" type="slidenum">
              <a:rPr lang="en-US"/>
              <a:pPr>
                <a:defRPr/>
              </a:pPr>
              <a:t>‹#›</a:t>
            </a:fld>
            <a:endParaRPr lang="en-US"/>
          </a:p>
        </p:txBody>
      </p:sp>
    </p:spTree>
    <p:extLst>
      <p:ext uri="{BB962C8B-B14F-4D97-AF65-F5344CB8AC3E}">
        <p14:creationId xmlns:p14="http://schemas.microsoft.com/office/powerpoint/2010/main" val="3750015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5AE63B80-9536-FA4D-9C1B-BCB6B2FF2E06}" type="slidenum">
              <a:rPr lang="en-US" altLang="en-US"/>
              <a:pPr/>
              <a:t>2</a:t>
            </a:fld>
            <a:endParaRPr lang="en-US" altLang="en-US"/>
          </a:p>
        </p:txBody>
      </p:sp>
      <p:sp>
        <p:nvSpPr>
          <p:cNvPr id="6147" name="Rectangle 2"/>
          <p:cNvSpPr>
            <a:spLocks noGrp="1" noRot="1" noChangeAspect="1" noChangeArrowheads="1" noTextEdit="1"/>
          </p:cNvSpPr>
          <p:nvPr>
            <p:ph type="sldImg"/>
          </p:nvPr>
        </p:nvSpPr>
        <p:spPr>
          <a:xfrm>
            <a:off x="106363" y="739775"/>
            <a:ext cx="6584950" cy="3703638"/>
          </a:xfrm>
          <a:ln/>
        </p:spPr>
      </p:sp>
      <p:sp>
        <p:nvSpPr>
          <p:cNvPr id="6148" name="Rectangle 3"/>
          <p:cNvSpPr>
            <a:spLocks noGrp="1" noChangeArrowheads="1"/>
          </p:cNvSpPr>
          <p:nvPr>
            <p:ph type="body" idx="1"/>
          </p:nvPr>
        </p:nvSpPr>
        <p:spPr>
          <a:xfrm>
            <a:off x="906358" y="4689515"/>
            <a:ext cx="4984962" cy="4442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78357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21588708"/>
      </p:ext>
    </p:extLst>
  </p:cSld>
  <p:clrMapOvr>
    <a:masterClrMapping/>
  </p:clrMapOvr>
  <p:transition spd="slow"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02685852"/>
      </p:ext>
    </p:extLst>
  </p:cSld>
  <p:clrMapOvr>
    <a:masterClrMapping/>
  </p:clrMapOvr>
  <p:transition spd="slow"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
            <a:ext cx="2743200" cy="6126163"/>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
            <a:ext cx="80264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6632156"/>
      </p:ext>
    </p:extLst>
  </p:cSld>
  <p:clrMapOvr>
    <a:masterClrMapping/>
  </p:clrMapOvr>
  <p:transition spd="slow"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baseline="0">
                <a:solidFill>
                  <a:srgbClr val="0071A7"/>
                </a:solidFill>
              </a:defRPr>
            </a:lvl1pPr>
            <a:lvl2pPr>
              <a:defRPr baseline="0">
                <a:solidFill>
                  <a:srgbClr val="0071A7"/>
                </a:solidFill>
              </a:defRPr>
            </a:lvl2pPr>
            <a:lvl3pPr>
              <a:defRPr baseline="0">
                <a:solidFill>
                  <a:srgbClr val="0071A7"/>
                </a:solidFill>
              </a:defRPr>
            </a:lvl3pPr>
            <a:lvl4pPr>
              <a:defRPr baseline="0">
                <a:solidFill>
                  <a:srgbClr val="0071A7"/>
                </a:solidFill>
              </a:defRPr>
            </a:lvl4pPr>
            <a:lvl5pPr>
              <a:defRPr baseline="0">
                <a:solidFill>
                  <a:srgbClr val="0071A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565146"/>
      </p:ext>
    </p:extLst>
  </p:cSld>
  <p:clrMapOvr>
    <a:masterClrMapping/>
  </p:clrMapOvr>
  <p:transition spd="slow"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8460525"/>
      </p:ext>
    </p:extLst>
  </p:cSld>
  <p:clrMapOvr>
    <a:masterClrMapping/>
  </p:clrMapOvr>
  <p:transition spd="slow"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02246084"/>
      </p:ext>
    </p:extLst>
  </p:cSld>
  <p:clrMapOvr>
    <a:masterClrMapping/>
  </p:clrMapOvr>
  <p:transition spd="slow"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67902321"/>
      </p:ext>
    </p:extLst>
  </p:cSld>
  <p:clrMapOvr>
    <a:masterClrMapping/>
  </p:clrMapOvr>
  <p:transition spd="slow"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37286178"/>
      </p:ext>
    </p:extLst>
  </p:cSld>
  <p:clrMapOvr>
    <a:masterClrMapping/>
  </p:clrMapOvr>
  <p:transition spd="slow"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11"/>
      </p:ext>
    </p:extLst>
  </p:cSld>
  <p:clrMapOvr>
    <a:masterClrMapping/>
  </p:clrMapOvr>
  <p:transition spd="slow"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4990877"/>
      </p:ext>
    </p:extLst>
  </p:cSld>
  <p:clrMapOvr>
    <a:masterClrMapping/>
  </p:clrMapOvr>
  <p:transition spd="slow"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1443129"/>
      </p:ext>
    </p:extLst>
  </p:cSld>
  <p:clrMapOvr>
    <a:masterClrMapping/>
  </p:clrMapOvr>
  <p:transition spd="slow"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1029" name="Text Box 12">
            <a:extLst>
              <a:ext uri="{FF2B5EF4-FFF2-40B4-BE49-F238E27FC236}">
                <a16:creationId xmlns:a16="http://schemas.microsoft.com/office/drawing/2014/main" xmlns="" id="{B1B19341-1344-4AFE-BB6E-2BE52A5CB670}"/>
              </a:ext>
            </a:extLst>
          </p:cNvPr>
          <p:cNvSpPr txBox="1">
            <a:spLocks noChangeArrowheads="1"/>
          </p:cNvSpPr>
          <p:nvPr/>
        </p:nvSpPr>
        <p:spPr bwMode="auto">
          <a:xfrm>
            <a:off x="10348913" y="0"/>
            <a:ext cx="17827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900" b="1" dirty="0">
                <a:ea typeface="+mn-ea"/>
              </a:rPr>
              <a:t>© 2018 </a:t>
            </a:r>
            <a:r>
              <a:rPr lang="en-GB" sz="900" b="1" dirty="0">
                <a:ea typeface="+mn-ea"/>
              </a:rPr>
              <a:t>Excel in Business Ltd</a:t>
            </a:r>
            <a:endParaRPr lang="en-US" sz="900" b="1" dirty="0">
              <a:ea typeface="+mn-ea"/>
            </a:endParaRPr>
          </a:p>
        </p:txBody>
      </p:sp>
      <p:sp>
        <p:nvSpPr>
          <p:cNvPr id="1030" name="Text Box 13">
            <a:extLst>
              <a:ext uri="{FF2B5EF4-FFF2-40B4-BE49-F238E27FC236}">
                <a16:creationId xmlns:a16="http://schemas.microsoft.com/office/drawing/2014/main" xmlns="" id="{6085F7BE-984A-48F6-BFD2-436FF25F530A}"/>
              </a:ext>
            </a:extLst>
          </p:cNvPr>
          <p:cNvSpPr txBox="1">
            <a:spLocks noChangeArrowheads="1"/>
          </p:cNvSpPr>
          <p:nvPr/>
        </p:nvSpPr>
        <p:spPr bwMode="auto">
          <a:xfrm>
            <a:off x="0" y="6542088"/>
            <a:ext cx="1219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sz="1600" b="1" u="sng" dirty="0">
                <a:solidFill>
                  <a:srgbClr val="0071A7"/>
                </a:solidFill>
                <a:ea typeface="+mn-ea"/>
              </a:rPr>
              <a:t>www.excelinbusiness.com</a:t>
            </a:r>
            <a:endParaRPr lang="en-US" sz="1600" b="1" u="sng" dirty="0">
              <a:solidFill>
                <a:srgbClr val="0071A7"/>
              </a:solidFill>
              <a:ea typeface="+mn-ea"/>
            </a:endParaRPr>
          </a:p>
        </p:txBody>
      </p:sp>
      <p:pic>
        <p:nvPicPr>
          <p:cNvPr id="2"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3988" y="-284163"/>
            <a:ext cx="2895601" cy="13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000"/>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Blip>
          <a:blip r:embed="rId14"/>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15"/>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16"/>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0"/>
            <a:ext cx="12192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74428" y="5202748"/>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rgbClr val="0071A7"/>
                </a:solidFill>
                <a:latin typeface="Arial" charset="0"/>
              </a:defRPr>
            </a:lvl1pPr>
            <a:lvl2pPr marL="742950" indent="-285750">
              <a:spcBef>
                <a:spcPct val="20000"/>
              </a:spcBef>
              <a:buBlip>
                <a:blip r:embed="rId4"/>
              </a:buBlip>
              <a:defRPr sz="2400">
                <a:solidFill>
                  <a:srgbClr val="0071A7"/>
                </a:solidFill>
                <a:latin typeface="Arial" charset="0"/>
              </a:defRPr>
            </a:lvl2pPr>
            <a:lvl3pPr marL="1143000" indent="-228600">
              <a:spcBef>
                <a:spcPct val="20000"/>
              </a:spcBef>
              <a:buClr>
                <a:srgbClr val="FF6600"/>
              </a:buClr>
              <a:buFont typeface="Wingdings" charset="2"/>
              <a:buBlip>
                <a:blip r:embed="rId5"/>
              </a:buBlip>
              <a:defRPr sz="2000">
                <a:solidFill>
                  <a:srgbClr val="0071A7"/>
                </a:solidFill>
                <a:latin typeface="Arial" charset="0"/>
              </a:defRPr>
            </a:lvl3pPr>
            <a:lvl4pPr marL="1600200" indent="-228600">
              <a:spcBef>
                <a:spcPct val="20000"/>
              </a:spcBef>
              <a:buChar char="–"/>
              <a:defRPr sz="2000">
                <a:solidFill>
                  <a:srgbClr val="0071A7"/>
                </a:solidFill>
                <a:latin typeface="Arial" charset="0"/>
              </a:defRPr>
            </a:lvl4pPr>
            <a:lvl5pPr marL="2057400" indent="-228600">
              <a:spcBef>
                <a:spcPct val="20000"/>
              </a:spcBef>
              <a:buChar char="»"/>
              <a:defRPr sz="2000">
                <a:solidFill>
                  <a:srgbClr val="0071A7"/>
                </a:solidFill>
                <a:latin typeface="Arial" charset="0"/>
              </a:defRPr>
            </a:lvl5pPr>
            <a:lvl6pPr marL="2514600" indent="-228600" eaLnBrk="0" fontAlgn="base" hangingPunct="0">
              <a:spcBef>
                <a:spcPct val="20000"/>
              </a:spcBef>
              <a:spcAft>
                <a:spcPct val="0"/>
              </a:spcAft>
              <a:buChar char="»"/>
              <a:defRPr sz="2000">
                <a:solidFill>
                  <a:srgbClr val="0071A7"/>
                </a:solidFill>
                <a:latin typeface="Arial" charset="0"/>
              </a:defRPr>
            </a:lvl6pPr>
            <a:lvl7pPr marL="2971800" indent="-228600" eaLnBrk="0" fontAlgn="base" hangingPunct="0">
              <a:spcBef>
                <a:spcPct val="20000"/>
              </a:spcBef>
              <a:spcAft>
                <a:spcPct val="0"/>
              </a:spcAft>
              <a:buChar char="»"/>
              <a:defRPr sz="2000">
                <a:solidFill>
                  <a:srgbClr val="0071A7"/>
                </a:solidFill>
                <a:latin typeface="Arial" charset="0"/>
              </a:defRPr>
            </a:lvl7pPr>
            <a:lvl8pPr marL="3429000" indent="-228600" eaLnBrk="0" fontAlgn="base" hangingPunct="0">
              <a:spcBef>
                <a:spcPct val="20000"/>
              </a:spcBef>
              <a:spcAft>
                <a:spcPct val="0"/>
              </a:spcAft>
              <a:buChar char="»"/>
              <a:defRPr sz="2000">
                <a:solidFill>
                  <a:srgbClr val="0071A7"/>
                </a:solidFill>
                <a:latin typeface="Arial" charset="0"/>
              </a:defRPr>
            </a:lvl8pPr>
            <a:lvl9pPr marL="3886200" indent="-228600" eaLnBrk="0" fontAlgn="base" hangingPunct="0">
              <a:spcBef>
                <a:spcPct val="20000"/>
              </a:spcBef>
              <a:spcAft>
                <a:spcPct val="0"/>
              </a:spcAft>
              <a:buChar char="»"/>
              <a:defRPr sz="2000">
                <a:solidFill>
                  <a:srgbClr val="0071A7"/>
                </a:solidFill>
                <a:latin typeface="Arial" charset="0"/>
              </a:defRPr>
            </a:lvl9pPr>
          </a:lstStyle>
          <a:p>
            <a:pPr algn="ctr" eaLnBrk="1" hangingPunct="1">
              <a:spcBef>
                <a:spcPct val="0"/>
              </a:spcBef>
              <a:buFontTx/>
              <a:buNone/>
            </a:pPr>
            <a:endParaRPr lang="en-GB" altLang="en-US" sz="1100" b="1" dirty="0">
              <a:solidFill>
                <a:srgbClr val="92D050"/>
              </a:solidFill>
              <a:latin typeface="Roboto" charset="0"/>
              <a:ea typeface="Roboto" charset="0"/>
              <a:cs typeface="Roboto" charset="0"/>
            </a:endParaRPr>
          </a:p>
          <a:p>
            <a:pPr marL="52388" algn="ctr">
              <a:lnSpc>
                <a:spcPct val="100000"/>
              </a:lnSpc>
              <a:spcBef>
                <a:spcPts val="290"/>
              </a:spcBef>
              <a:buNone/>
            </a:pPr>
            <a:r>
              <a:rPr lang="en-US" sz="2400" b="1" spc="-75" dirty="0" smtClean="0">
                <a:latin typeface="Roboto" panose="02000000000000000000" pitchFamily="2" charset="0"/>
                <a:ea typeface="Roboto" panose="02000000000000000000" pitchFamily="2" charset="0"/>
                <a:cs typeface="Arial"/>
              </a:rPr>
              <a:t>EiB </a:t>
            </a:r>
            <a:r>
              <a:rPr lang="en-US" sz="2400" b="1" spc="-45" dirty="0" smtClean="0">
                <a:latin typeface="Roboto" panose="02000000000000000000" pitchFamily="2" charset="0"/>
                <a:ea typeface="Roboto" panose="02000000000000000000" pitchFamily="2" charset="0"/>
                <a:cs typeface="Arial"/>
              </a:rPr>
              <a:t>Case </a:t>
            </a:r>
            <a:r>
              <a:rPr lang="en-US" sz="2400" b="1" spc="-50" dirty="0" smtClean="0">
                <a:latin typeface="Roboto" panose="02000000000000000000" pitchFamily="2" charset="0"/>
                <a:ea typeface="Roboto" panose="02000000000000000000" pitchFamily="2" charset="0"/>
                <a:cs typeface="Arial"/>
              </a:rPr>
              <a:t>Study: </a:t>
            </a:r>
            <a:r>
              <a:rPr lang="en-US" sz="2400" b="1" spc="-35" dirty="0" smtClean="0">
                <a:latin typeface="Roboto" panose="02000000000000000000" pitchFamily="2" charset="0"/>
                <a:ea typeface="Roboto" panose="02000000000000000000" pitchFamily="2" charset="0"/>
                <a:cs typeface="Arial"/>
              </a:rPr>
              <a:t>Two </a:t>
            </a:r>
            <a:r>
              <a:rPr lang="en-US" sz="2400" b="1" spc="-40" dirty="0" smtClean="0">
                <a:latin typeface="Roboto" panose="02000000000000000000" pitchFamily="2" charset="0"/>
                <a:ea typeface="Roboto" panose="02000000000000000000" pitchFamily="2" charset="0"/>
                <a:cs typeface="Arial"/>
              </a:rPr>
              <a:t>Years </a:t>
            </a:r>
            <a:r>
              <a:rPr lang="en-US" sz="2400" b="1" spc="-80" dirty="0" smtClean="0">
                <a:latin typeface="Roboto" panose="02000000000000000000" pitchFamily="2" charset="0"/>
                <a:ea typeface="Roboto" panose="02000000000000000000" pitchFamily="2" charset="0"/>
                <a:cs typeface="Arial"/>
              </a:rPr>
              <a:t>On </a:t>
            </a:r>
            <a:r>
              <a:rPr lang="en-US" sz="2400" b="1" spc="-50" dirty="0" smtClean="0">
                <a:latin typeface="Roboto" panose="02000000000000000000" pitchFamily="2" charset="0"/>
                <a:ea typeface="Roboto" panose="02000000000000000000" pitchFamily="2" charset="0"/>
                <a:cs typeface="Arial"/>
              </a:rPr>
              <a:t>From </a:t>
            </a:r>
            <a:r>
              <a:rPr lang="en-US" sz="2400" b="1" spc="-30" dirty="0" smtClean="0">
                <a:latin typeface="Roboto" panose="02000000000000000000" pitchFamily="2" charset="0"/>
                <a:ea typeface="Roboto" panose="02000000000000000000" pitchFamily="2" charset="0"/>
                <a:cs typeface="Arial"/>
              </a:rPr>
              <a:t>Starting </a:t>
            </a:r>
            <a:r>
              <a:rPr lang="en-US" sz="2400" b="1" spc="-40" dirty="0" smtClean="0">
                <a:latin typeface="Roboto" panose="02000000000000000000" pitchFamily="2" charset="0"/>
                <a:ea typeface="Roboto" panose="02000000000000000000" pitchFamily="2" charset="0"/>
                <a:cs typeface="Arial"/>
              </a:rPr>
              <a:t>MGA </a:t>
            </a:r>
            <a:r>
              <a:rPr lang="en-US" sz="2400" b="1" spc="25" dirty="0" smtClean="0">
                <a:latin typeface="Roboto" panose="02000000000000000000" pitchFamily="2" charset="0"/>
                <a:ea typeface="Roboto" panose="02000000000000000000" pitchFamily="2" charset="0"/>
                <a:cs typeface="Arial"/>
              </a:rPr>
              <a:t>MI </a:t>
            </a:r>
            <a:r>
              <a:rPr lang="en-US" sz="2400" b="1" spc="80" dirty="0" smtClean="0">
                <a:latin typeface="Roboto" panose="02000000000000000000" pitchFamily="2" charset="0"/>
                <a:ea typeface="Roboto" panose="02000000000000000000" pitchFamily="2" charset="0"/>
                <a:cs typeface="Arial"/>
              </a:rPr>
              <a:t>– </a:t>
            </a:r>
          </a:p>
          <a:p>
            <a:pPr marL="52388" algn="ctr">
              <a:lnSpc>
                <a:spcPct val="100000"/>
              </a:lnSpc>
              <a:spcBef>
                <a:spcPts val="290"/>
              </a:spcBef>
              <a:buNone/>
            </a:pPr>
            <a:r>
              <a:rPr lang="en-US" sz="2400" b="1" spc="-30" dirty="0" smtClean="0">
                <a:latin typeface="Roboto" panose="02000000000000000000" pitchFamily="2" charset="0"/>
                <a:ea typeface="Roboto" panose="02000000000000000000" pitchFamily="2" charset="0"/>
                <a:cs typeface="Arial"/>
              </a:rPr>
              <a:t>The Trials, </a:t>
            </a:r>
            <a:r>
              <a:rPr lang="en-US" sz="2400" b="1" spc="-35" dirty="0" smtClean="0">
                <a:latin typeface="Roboto" panose="02000000000000000000" pitchFamily="2" charset="0"/>
                <a:ea typeface="Roboto" panose="02000000000000000000" pitchFamily="2" charset="0"/>
                <a:cs typeface="Arial"/>
              </a:rPr>
              <a:t>Tribulations </a:t>
            </a:r>
            <a:r>
              <a:rPr lang="en-US" sz="2400" b="1" spc="-75" dirty="0" smtClean="0">
                <a:latin typeface="Roboto" panose="02000000000000000000" pitchFamily="2" charset="0"/>
                <a:ea typeface="Roboto" panose="02000000000000000000" pitchFamily="2" charset="0"/>
                <a:cs typeface="Arial"/>
              </a:rPr>
              <a:t>&amp;</a:t>
            </a:r>
            <a:r>
              <a:rPr lang="en-US" sz="2400" b="1" spc="-10" dirty="0" smtClean="0">
                <a:latin typeface="Roboto" panose="02000000000000000000" pitchFamily="2" charset="0"/>
                <a:ea typeface="Roboto" panose="02000000000000000000" pitchFamily="2" charset="0"/>
                <a:cs typeface="Arial"/>
              </a:rPr>
              <a:t> </a:t>
            </a:r>
            <a:r>
              <a:rPr lang="en-US" sz="2400" b="1" spc="-40" dirty="0" smtClean="0">
                <a:latin typeface="Roboto" panose="02000000000000000000" pitchFamily="2" charset="0"/>
                <a:ea typeface="Roboto" panose="02000000000000000000" pitchFamily="2" charset="0"/>
                <a:cs typeface="Arial"/>
              </a:rPr>
              <a:t>Rewards.</a:t>
            </a:r>
            <a:r>
              <a:rPr lang="en-US" sz="2400" b="1" dirty="0" smtClean="0">
                <a:latin typeface="Roboto" panose="02000000000000000000" pitchFamily="2" charset="0"/>
                <a:ea typeface="Roboto" panose="02000000000000000000" pitchFamily="2" charset="0"/>
                <a:cs typeface="Arial"/>
              </a:rPr>
              <a:t> </a:t>
            </a:r>
            <a:endParaRPr lang="en-US" sz="2400" b="1" dirty="0">
              <a:latin typeface="Roboto" panose="02000000000000000000" pitchFamily="2" charset="0"/>
              <a:ea typeface="Roboto" panose="02000000000000000000" pitchFamily="2" charset="0"/>
              <a:cs typeface="Arial"/>
            </a:endParaRPr>
          </a:p>
        </p:txBody>
      </p:sp>
      <p:sp>
        <p:nvSpPr>
          <p:cNvPr id="3076" name="Rectangle 6"/>
          <p:cNvSpPr>
            <a:spLocks noChangeArrowheads="1"/>
          </p:cNvSpPr>
          <p:nvPr/>
        </p:nvSpPr>
        <p:spPr bwMode="auto">
          <a:xfrm>
            <a:off x="0" y="6265458"/>
            <a:ext cx="1219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b="1" dirty="0">
                <a:solidFill>
                  <a:srgbClr val="0071A7"/>
                </a:solidFill>
                <a:latin typeface="Roboto" charset="0"/>
                <a:ea typeface="Roboto" charset="0"/>
                <a:cs typeface="Roboto" charset="0"/>
              </a:rPr>
              <a:t>Presented </a:t>
            </a:r>
            <a:r>
              <a:rPr lang="en-GB" altLang="en-US" b="1" dirty="0" smtClean="0">
                <a:solidFill>
                  <a:srgbClr val="0071A7"/>
                </a:solidFill>
                <a:latin typeface="Roboto" charset="0"/>
                <a:ea typeface="Roboto" charset="0"/>
                <a:cs typeface="Roboto" charset="0"/>
              </a:rPr>
              <a:t>by Garry Watson</a:t>
            </a:r>
            <a:endParaRPr lang="en-US" altLang="en-US" sz="800" b="1" dirty="0">
              <a:latin typeface="Roboto" charset="0"/>
              <a:ea typeface="Roboto" charset="0"/>
              <a:cs typeface="Roboto" charset="0"/>
            </a:endParaRPr>
          </a:p>
        </p:txBody>
      </p:sp>
      <p:sp>
        <p:nvSpPr>
          <p:cNvPr id="6" name="Text Box 4"/>
          <p:cNvSpPr txBox="1">
            <a:spLocks noChangeArrowheads="1"/>
          </p:cNvSpPr>
          <p:nvPr/>
        </p:nvSpPr>
        <p:spPr bwMode="auto">
          <a:xfrm>
            <a:off x="0" y="5537902"/>
            <a:ext cx="12192000" cy="669414"/>
          </a:xfrm>
          <a:prstGeom prst="rect">
            <a:avLst/>
          </a:prstGeom>
          <a:solidFill>
            <a:schemeClr val="bg1"/>
          </a:solidFill>
          <a:ln>
            <a:noFill/>
          </a:ln>
        </p:spPr>
        <p:txBody>
          <a:bodyPr anchor="ctr">
            <a:spAutoFit/>
          </a:bodyPr>
          <a:lstStyle>
            <a:lvl1pPr>
              <a:spcBef>
                <a:spcPct val="20000"/>
              </a:spcBef>
              <a:buBlip>
                <a:blip r:embed="rId3"/>
              </a:buBlip>
              <a:defRPr sz="3200">
                <a:solidFill>
                  <a:srgbClr val="0071A7"/>
                </a:solidFill>
                <a:latin typeface="Arial" charset="0"/>
              </a:defRPr>
            </a:lvl1pPr>
            <a:lvl2pPr marL="742950" indent="-285750">
              <a:spcBef>
                <a:spcPct val="20000"/>
              </a:spcBef>
              <a:buBlip>
                <a:blip r:embed="rId4"/>
              </a:buBlip>
              <a:defRPr sz="2400">
                <a:solidFill>
                  <a:srgbClr val="0071A7"/>
                </a:solidFill>
                <a:latin typeface="Arial" charset="0"/>
              </a:defRPr>
            </a:lvl2pPr>
            <a:lvl3pPr marL="1143000" indent="-228600">
              <a:spcBef>
                <a:spcPct val="20000"/>
              </a:spcBef>
              <a:buClr>
                <a:srgbClr val="FF6600"/>
              </a:buClr>
              <a:buFont typeface="Wingdings" charset="2"/>
              <a:buBlip>
                <a:blip r:embed="rId5"/>
              </a:buBlip>
              <a:defRPr sz="2000">
                <a:solidFill>
                  <a:srgbClr val="0071A7"/>
                </a:solidFill>
                <a:latin typeface="Arial" charset="0"/>
              </a:defRPr>
            </a:lvl3pPr>
            <a:lvl4pPr marL="1600200" indent="-228600">
              <a:spcBef>
                <a:spcPct val="20000"/>
              </a:spcBef>
              <a:buChar char="–"/>
              <a:defRPr sz="2000">
                <a:solidFill>
                  <a:srgbClr val="0071A7"/>
                </a:solidFill>
                <a:latin typeface="Arial" charset="0"/>
              </a:defRPr>
            </a:lvl4pPr>
            <a:lvl5pPr marL="2057400" indent="-228600">
              <a:spcBef>
                <a:spcPct val="20000"/>
              </a:spcBef>
              <a:buChar char="»"/>
              <a:defRPr sz="2000">
                <a:solidFill>
                  <a:srgbClr val="0071A7"/>
                </a:solidFill>
                <a:latin typeface="Arial" charset="0"/>
              </a:defRPr>
            </a:lvl5pPr>
            <a:lvl6pPr marL="2514600" indent="-228600" eaLnBrk="0" fontAlgn="base" hangingPunct="0">
              <a:spcBef>
                <a:spcPct val="20000"/>
              </a:spcBef>
              <a:spcAft>
                <a:spcPct val="0"/>
              </a:spcAft>
              <a:buChar char="»"/>
              <a:defRPr sz="2000">
                <a:solidFill>
                  <a:srgbClr val="0071A7"/>
                </a:solidFill>
                <a:latin typeface="Arial" charset="0"/>
              </a:defRPr>
            </a:lvl6pPr>
            <a:lvl7pPr marL="2971800" indent="-228600" eaLnBrk="0" fontAlgn="base" hangingPunct="0">
              <a:spcBef>
                <a:spcPct val="20000"/>
              </a:spcBef>
              <a:spcAft>
                <a:spcPct val="0"/>
              </a:spcAft>
              <a:buChar char="»"/>
              <a:defRPr sz="2000">
                <a:solidFill>
                  <a:srgbClr val="0071A7"/>
                </a:solidFill>
                <a:latin typeface="Arial" charset="0"/>
              </a:defRPr>
            </a:lvl7pPr>
            <a:lvl8pPr marL="3429000" indent="-228600" eaLnBrk="0" fontAlgn="base" hangingPunct="0">
              <a:spcBef>
                <a:spcPct val="20000"/>
              </a:spcBef>
              <a:spcAft>
                <a:spcPct val="0"/>
              </a:spcAft>
              <a:buChar char="»"/>
              <a:defRPr sz="2000">
                <a:solidFill>
                  <a:srgbClr val="0071A7"/>
                </a:solidFill>
                <a:latin typeface="Arial" charset="0"/>
              </a:defRPr>
            </a:lvl8pPr>
            <a:lvl9pPr marL="3886200" indent="-228600" eaLnBrk="0" fontAlgn="base" hangingPunct="0">
              <a:spcBef>
                <a:spcPct val="20000"/>
              </a:spcBef>
              <a:spcAft>
                <a:spcPct val="0"/>
              </a:spcAft>
              <a:buChar char="»"/>
              <a:defRPr sz="2000">
                <a:solidFill>
                  <a:srgbClr val="0071A7"/>
                </a:solidFill>
                <a:latin typeface="Arial" charset="0"/>
              </a:defRPr>
            </a:lvl9pPr>
          </a:lstStyle>
          <a:p>
            <a:pPr algn="ctr" eaLnBrk="1" hangingPunct="1">
              <a:spcBef>
                <a:spcPct val="0"/>
              </a:spcBef>
              <a:buFontTx/>
              <a:buNone/>
            </a:pPr>
            <a:endParaRPr lang="en-GB" altLang="en-US" sz="1100" b="1" dirty="0">
              <a:solidFill>
                <a:srgbClr val="92D050"/>
              </a:solidFill>
              <a:latin typeface="Roboto" charset="0"/>
              <a:ea typeface="Roboto" charset="0"/>
              <a:cs typeface="Roboto" charset="0"/>
            </a:endParaRPr>
          </a:p>
          <a:p>
            <a:pPr marL="52388" algn="ctr">
              <a:lnSpc>
                <a:spcPct val="100000"/>
              </a:lnSpc>
              <a:spcBef>
                <a:spcPts val="290"/>
              </a:spcBef>
              <a:buNone/>
            </a:pPr>
            <a:r>
              <a:rPr lang="en-US" sz="2400" b="1" spc="-75" dirty="0" smtClean="0">
                <a:latin typeface="Roboto" panose="02000000000000000000" pitchFamily="2" charset="0"/>
                <a:ea typeface="Roboto" panose="02000000000000000000" pitchFamily="2" charset="0"/>
                <a:cs typeface="Arial"/>
              </a:rPr>
              <a:t>‘Management Information is for Life not just for Christmas’</a:t>
            </a:r>
          </a:p>
        </p:txBody>
      </p:sp>
      <p:pic>
        <p:nvPicPr>
          <p:cNvPr id="7" name="Picture 6" descr="C:\Users\Toshiba\AppData\Local\Microsoft\Windows\Temporary Internet Files\Content.Outlook\4163BLVJ\finished 6x4 inch transparent.png">
            <a:extLst>
              <a:ext uri="{FF2B5EF4-FFF2-40B4-BE49-F238E27FC236}">
                <a16:creationId xmlns:a16="http://schemas.microsoft.com/office/drawing/2014/main" xmlns="" id="{49687256-6BC0-48DD-B6AB-168B5D279DD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9426" y="66274"/>
            <a:ext cx="1596390" cy="1064260"/>
          </a:xfrm>
          <a:prstGeom prst="rect">
            <a:avLst/>
          </a:prstGeom>
          <a:noFill/>
          <a:ln>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New </a:t>
            </a:r>
            <a:r>
              <a:rPr lang="en-GB" dirty="0" smtClean="0"/>
              <a:t>Beginnings</a:t>
            </a:r>
            <a:r>
              <a:rPr lang="is-IS" dirty="0" smtClean="0"/>
              <a:t>…</a:t>
            </a:r>
            <a:endParaRPr lang="en-GB" dirty="0"/>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1143918" y="1277557"/>
            <a:ext cx="10382531" cy="531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2400" kern="0" dirty="0">
                <a:latin typeface="Roboto" charset="0"/>
                <a:ea typeface="Roboto" charset="0"/>
                <a:cs typeface="Roboto" charset="0"/>
              </a:rPr>
              <a:t>WMIL and </a:t>
            </a:r>
            <a:r>
              <a:rPr lang="en-GB" altLang="en-US" sz="2400" kern="0" dirty="0" smtClean="0">
                <a:latin typeface="Roboto" charset="0"/>
                <a:ea typeface="Roboto" charset="0"/>
                <a:cs typeface="Roboto" charset="0"/>
              </a:rPr>
              <a:t>EiB </a:t>
            </a:r>
            <a:r>
              <a:rPr lang="en-GB" altLang="en-US" sz="2400" kern="0" dirty="0">
                <a:latin typeface="Roboto" charset="0"/>
                <a:ea typeface="Roboto" charset="0"/>
                <a:cs typeface="Roboto" charset="0"/>
              </a:rPr>
              <a:t>meet and another one of those conversations</a:t>
            </a:r>
          </a:p>
          <a:p>
            <a:pPr marL="0" indent="0" eaLnBrk="1" hangingPunct="1">
              <a:buNone/>
              <a:defRPr/>
            </a:pPr>
            <a:r>
              <a:rPr lang="en-GB" altLang="en-US" sz="1800" b="1" kern="0" dirty="0">
                <a:latin typeface="Roboto" charset="0"/>
                <a:ea typeface="Roboto" charset="0"/>
                <a:cs typeface="Roboto" charset="0"/>
              </a:rPr>
              <a:t>Us</a:t>
            </a:r>
            <a:r>
              <a:rPr lang="en-GB" altLang="en-US" sz="1800" kern="0" dirty="0">
                <a:latin typeface="Roboto" charset="0"/>
                <a:ea typeface="Roboto" charset="0"/>
                <a:cs typeface="Roboto" charset="0"/>
              </a:rPr>
              <a:t> </a:t>
            </a:r>
          </a:p>
          <a:p>
            <a:pPr marL="0" indent="0" eaLnBrk="1" hangingPunct="1">
              <a:buNone/>
              <a:defRPr/>
            </a:pPr>
            <a:r>
              <a:rPr lang="en-GB" altLang="en-US" sz="1800" kern="0" dirty="0">
                <a:latin typeface="Roboto" charset="0"/>
                <a:ea typeface="Roboto" charset="0"/>
                <a:cs typeface="Roboto" charset="0"/>
              </a:rPr>
              <a:t>“So we have </a:t>
            </a:r>
            <a:r>
              <a:rPr lang="en-GB" altLang="en-US" sz="1800" kern="0" dirty="0" smtClean="0">
                <a:latin typeface="Roboto" charset="0"/>
                <a:ea typeface="Roboto" charset="0"/>
                <a:cs typeface="Roboto" charset="0"/>
              </a:rPr>
              <a:t>an MI </a:t>
            </a:r>
            <a:r>
              <a:rPr lang="en-GB" altLang="en-US" sz="1800" kern="0" dirty="0">
                <a:latin typeface="Roboto" charset="0"/>
                <a:ea typeface="Roboto" charset="0"/>
                <a:cs typeface="Roboto" charset="0"/>
              </a:rPr>
              <a:t>problem, but the data is great, we just need a way to cut and dice it””</a:t>
            </a:r>
          </a:p>
          <a:p>
            <a:pPr marL="0" indent="0" eaLnBrk="1" hangingPunct="1">
              <a:buNone/>
              <a:defRPr/>
            </a:pPr>
            <a:r>
              <a:rPr lang="en-GB" altLang="en-US" sz="1800" b="1" kern="0" dirty="0" smtClean="0">
                <a:latin typeface="Roboto" charset="0"/>
                <a:ea typeface="Roboto" charset="0"/>
                <a:cs typeface="Roboto" charset="0"/>
              </a:rPr>
              <a:t>EiB</a:t>
            </a:r>
            <a:r>
              <a:rPr lang="en-GB" altLang="en-US" sz="1800" kern="0" dirty="0" smtClean="0">
                <a:latin typeface="Roboto" charset="0"/>
                <a:ea typeface="Roboto" charset="0"/>
                <a:cs typeface="Roboto" charset="0"/>
              </a:rPr>
              <a:t> </a:t>
            </a:r>
            <a:endParaRPr lang="en-GB" altLang="en-US" sz="1800" kern="0" dirty="0">
              <a:latin typeface="Roboto" charset="0"/>
              <a:ea typeface="Roboto" charset="0"/>
              <a:cs typeface="Roboto" charset="0"/>
            </a:endParaRPr>
          </a:p>
          <a:p>
            <a:pPr marL="0" indent="0" eaLnBrk="1" hangingPunct="1">
              <a:buNone/>
              <a:defRPr/>
            </a:pPr>
            <a:r>
              <a:rPr lang="en-GB" altLang="en-US" sz="1800" kern="0" dirty="0">
                <a:latin typeface="Roboto" charset="0"/>
                <a:ea typeface="Roboto" charset="0"/>
                <a:cs typeface="Roboto" charset="0"/>
              </a:rPr>
              <a:t>“Sorry, we reckon the data is probably crap and the first step is to cleanse it”</a:t>
            </a:r>
          </a:p>
          <a:p>
            <a:pPr marL="0" indent="0" eaLnBrk="1" hangingPunct="1">
              <a:buNone/>
              <a:defRPr/>
            </a:pPr>
            <a:r>
              <a:rPr lang="en-GB" altLang="en-US" sz="1800" b="1" kern="0" dirty="0">
                <a:latin typeface="Roboto" charset="0"/>
                <a:ea typeface="Roboto" charset="0"/>
                <a:cs typeface="Roboto" charset="0"/>
              </a:rPr>
              <a:t>Us</a:t>
            </a:r>
            <a:r>
              <a:rPr lang="en-GB" altLang="en-US" sz="1800" kern="0" dirty="0">
                <a:latin typeface="Roboto" charset="0"/>
                <a:ea typeface="Roboto" charset="0"/>
                <a:cs typeface="Roboto" charset="0"/>
              </a:rPr>
              <a:t> </a:t>
            </a:r>
          </a:p>
          <a:p>
            <a:pPr marL="0" indent="0" eaLnBrk="1" hangingPunct="1">
              <a:buNone/>
              <a:defRPr/>
            </a:pPr>
            <a:r>
              <a:rPr lang="en-GB" altLang="en-US" sz="1800" kern="0" dirty="0">
                <a:latin typeface="Roboto" charset="0"/>
                <a:ea typeface="Roboto" charset="0"/>
                <a:cs typeface="Roboto" charset="0"/>
              </a:rPr>
              <a:t>“Look, we have only been using this modern trading system for a couple of years, there are drop tabs on the front-end, everything is </a:t>
            </a:r>
            <a:r>
              <a:rPr lang="en-GB" altLang="en-US" sz="1800" kern="0" dirty="0" smtClean="0">
                <a:latin typeface="Roboto" charset="0"/>
                <a:ea typeface="Roboto" charset="0"/>
                <a:cs typeface="Roboto" charset="0"/>
              </a:rPr>
              <a:t>validated. </a:t>
            </a:r>
            <a:r>
              <a:rPr lang="en-GB" altLang="en-US" sz="1800" kern="0" dirty="0">
                <a:latin typeface="Roboto" charset="0"/>
                <a:ea typeface="Roboto" charset="0"/>
                <a:cs typeface="Roboto" charset="0"/>
              </a:rPr>
              <a:t>The system and data are fine it is just our MI that is killing is”</a:t>
            </a:r>
          </a:p>
          <a:p>
            <a:pPr marL="0" indent="0" eaLnBrk="1" hangingPunct="1">
              <a:buNone/>
              <a:defRPr/>
            </a:pPr>
            <a:r>
              <a:rPr lang="en-GB" altLang="en-US" sz="1800" b="1" kern="0" dirty="0" smtClean="0">
                <a:latin typeface="Roboto" charset="0"/>
                <a:ea typeface="Roboto" charset="0"/>
                <a:cs typeface="Roboto" charset="0"/>
              </a:rPr>
              <a:t>EiB</a:t>
            </a:r>
            <a:r>
              <a:rPr lang="en-GB" altLang="en-US" sz="1800" kern="0" dirty="0" smtClean="0">
                <a:latin typeface="Roboto" charset="0"/>
                <a:ea typeface="Roboto" charset="0"/>
                <a:cs typeface="Roboto" charset="0"/>
              </a:rPr>
              <a:t> </a:t>
            </a:r>
            <a:endParaRPr lang="en-GB" altLang="en-US" sz="1800" kern="0" dirty="0">
              <a:latin typeface="Roboto" charset="0"/>
              <a:ea typeface="Roboto" charset="0"/>
              <a:cs typeface="Roboto" charset="0"/>
            </a:endParaRPr>
          </a:p>
          <a:p>
            <a:pPr marL="0" indent="0" eaLnBrk="1" hangingPunct="1">
              <a:buNone/>
              <a:defRPr/>
            </a:pPr>
            <a:r>
              <a:rPr lang="en-GB" altLang="en-US" sz="1800" kern="0" dirty="0">
                <a:latin typeface="Roboto" charset="0"/>
                <a:ea typeface="Roboto" charset="0"/>
                <a:cs typeface="Roboto" charset="0"/>
              </a:rPr>
              <a:t>“Okay, give us some data validation basic rules and we will go from there”</a:t>
            </a:r>
          </a:p>
          <a:p>
            <a:pPr marL="0" indent="0" eaLnBrk="1" hangingPunct="1">
              <a:buNone/>
              <a:defRPr/>
            </a:pPr>
            <a:r>
              <a:rPr lang="en-GB" altLang="en-US" sz="1800" b="1" kern="0" dirty="0">
                <a:latin typeface="Roboto" charset="0"/>
                <a:ea typeface="Roboto" charset="0"/>
                <a:cs typeface="Roboto" charset="0"/>
              </a:rPr>
              <a:t>Us</a:t>
            </a:r>
            <a:r>
              <a:rPr lang="en-GB" altLang="en-US" sz="1800" kern="0" dirty="0">
                <a:latin typeface="Roboto" charset="0"/>
                <a:ea typeface="Roboto" charset="0"/>
                <a:cs typeface="Roboto" charset="0"/>
              </a:rPr>
              <a:t> </a:t>
            </a:r>
          </a:p>
          <a:p>
            <a:pPr marL="0" indent="0" eaLnBrk="1" hangingPunct="1">
              <a:buNone/>
              <a:defRPr/>
            </a:pPr>
            <a:r>
              <a:rPr lang="en-GB" altLang="en-US" sz="1800" kern="0" dirty="0">
                <a:latin typeface="Roboto" charset="0"/>
                <a:ea typeface="Roboto" charset="0"/>
                <a:cs typeface="Roboto" charset="0"/>
              </a:rPr>
              <a:t>“Nothing will be wrong …………. Claims need to full inside the policy periods, MTAs need to occur whilst the policy is live, etc. etc.</a:t>
            </a:r>
          </a:p>
          <a:p>
            <a:pPr marL="0" indent="0" eaLnBrk="1" hangingPunct="1">
              <a:buNone/>
              <a:defRPr/>
            </a:pPr>
            <a:r>
              <a:rPr lang="en-GB" altLang="en-US" sz="1800" b="1" kern="0" dirty="0">
                <a:latin typeface="Roboto" charset="0"/>
                <a:ea typeface="Roboto" charset="0"/>
                <a:cs typeface="Roboto" charset="0"/>
              </a:rPr>
              <a:t>Us</a:t>
            </a:r>
            <a:r>
              <a:rPr lang="en-GB" altLang="en-US" sz="1800" kern="0" dirty="0">
                <a:latin typeface="Roboto" charset="0"/>
                <a:ea typeface="Roboto" charset="0"/>
                <a:cs typeface="Roboto" charset="0"/>
              </a:rPr>
              <a:t> </a:t>
            </a:r>
          </a:p>
          <a:p>
            <a:pPr marL="0" indent="0" eaLnBrk="1" hangingPunct="1">
              <a:buNone/>
              <a:defRPr/>
            </a:pPr>
            <a:r>
              <a:rPr lang="en-GB" altLang="en-US" sz="1800" kern="0" dirty="0">
                <a:latin typeface="Roboto" charset="0"/>
                <a:ea typeface="Roboto" charset="0"/>
                <a:cs typeface="Roboto" charset="0"/>
              </a:rPr>
              <a:t>“Oh, and by the way, we need to talk to you about triangulations"</a:t>
            </a: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72" y="351843"/>
            <a:ext cx="1596390" cy="1064260"/>
          </a:xfrm>
          <a:prstGeom prst="rect">
            <a:avLst/>
          </a:prstGeom>
          <a:noFill/>
          <a:ln>
            <a:noFill/>
          </a:ln>
        </p:spPr>
      </p:pic>
    </p:spTree>
    <p:extLst>
      <p:ext uri="{BB962C8B-B14F-4D97-AF65-F5344CB8AC3E}">
        <p14:creationId xmlns:p14="http://schemas.microsoft.com/office/powerpoint/2010/main" val="3680456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New </a:t>
            </a:r>
            <a:r>
              <a:rPr lang="en-GB" dirty="0" smtClean="0"/>
              <a:t>Beginnings</a:t>
            </a:r>
            <a:r>
              <a:rPr lang="is-IS" dirty="0" smtClean="0"/>
              <a:t>…</a:t>
            </a:r>
            <a:endParaRPr lang="en-GB" dirty="0"/>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957913" y="1416103"/>
            <a:ext cx="10523933" cy="446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2400" kern="0" dirty="0">
                <a:latin typeface="Roboto" charset="0"/>
                <a:ea typeface="Roboto" charset="0"/>
                <a:cs typeface="Roboto" charset="0"/>
              </a:rPr>
              <a:t>Yes, </a:t>
            </a:r>
            <a:r>
              <a:rPr lang="en-GB" altLang="en-US" sz="2400" kern="0" dirty="0" smtClean="0">
                <a:latin typeface="Roboto" charset="0"/>
                <a:ea typeface="Roboto" charset="0"/>
                <a:cs typeface="Roboto" charset="0"/>
              </a:rPr>
              <a:t>EiB </a:t>
            </a:r>
            <a:r>
              <a:rPr lang="en-GB" altLang="en-US" sz="2400" kern="0" dirty="0">
                <a:latin typeface="Roboto" charset="0"/>
                <a:ea typeface="Roboto" charset="0"/>
                <a:cs typeface="Roboto" charset="0"/>
              </a:rPr>
              <a:t>were right, our data had problems</a:t>
            </a:r>
          </a:p>
          <a:p>
            <a:pPr lvl="1" eaLnBrk="1" hangingPunct="1">
              <a:defRPr/>
            </a:pPr>
            <a:r>
              <a:rPr lang="en-GB" altLang="en-US" sz="1600" kern="0" dirty="0">
                <a:latin typeface="Roboto" charset="0"/>
                <a:ea typeface="Roboto" charset="0"/>
                <a:cs typeface="Roboto" charset="0"/>
              </a:rPr>
              <a:t>EDI messaging and claims feeds had corrupted our data</a:t>
            </a:r>
          </a:p>
          <a:p>
            <a:pPr lvl="1" eaLnBrk="1" hangingPunct="1">
              <a:defRPr/>
            </a:pPr>
            <a:r>
              <a:rPr lang="en-GB" altLang="en-US" sz="1600" kern="0" dirty="0">
                <a:latin typeface="Roboto" charset="0"/>
                <a:ea typeface="Roboto" charset="0"/>
                <a:cs typeface="Roboto" charset="0"/>
              </a:rPr>
              <a:t>Loads of problems with dates not meeting the rules supplied</a:t>
            </a:r>
          </a:p>
          <a:p>
            <a:pPr lvl="1" eaLnBrk="1" hangingPunct="1">
              <a:defRPr/>
            </a:pPr>
            <a:r>
              <a:rPr lang="en-GB" altLang="en-US" sz="1600" kern="0" dirty="0" smtClean="0">
                <a:latin typeface="Roboto" charset="0"/>
                <a:ea typeface="Roboto" charset="0"/>
                <a:cs typeface="Roboto" charset="0"/>
              </a:rPr>
              <a:t>EiB </a:t>
            </a:r>
            <a:r>
              <a:rPr lang="en-GB" altLang="en-US" sz="1600" kern="0" dirty="0">
                <a:latin typeface="Roboto" charset="0"/>
                <a:ea typeface="Roboto" charset="0"/>
                <a:cs typeface="Roboto" charset="0"/>
              </a:rPr>
              <a:t>provided a portal to move ‘invalid’ transactions to and allow us to cleanse the data</a:t>
            </a:r>
          </a:p>
          <a:p>
            <a:pPr lvl="1" eaLnBrk="1" hangingPunct="1">
              <a:defRPr/>
            </a:pPr>
            <a:r>
              <a:rPr lang="en-GB" altLang="en-US" sz="1600" kern="0" dirty="0">
                <a:latin typeface="Roboto" charset="0"/>
                <a:ea typeface="Roboto" charset="0"/>
                <a:cs typeface="Roboto" charset="0"/>
              </a:rPr>
              <a:t>Painful process, but we found out that we were basing decisions on poor information</a:t>
            </a:r>
          </a:p>
          <a:p>
            <a:pPr lvl="1" eaLnBrk="1" hangingPunct="1">
              <a:defRPr/>
            </a:pPr>
            <a:endParaRPr lang="en-GB" altLang="en-US" sz="1600" kern="0" dirty="0">
              <a:latin typeface="Roboto" charset="0"/>
              <a:ea typeface="Roboto" charset="0"/>
              <a:cs typeface="Roboto" charset="0"/>
            </a:endParaRPr>
          </a:p>
          <a:p>
            <a:pPr eaLnBrk="1" hangingPunct="1">
              <a:defRPr/>
            </a:pPr>
            <a:r>
              <a:rPr lang="en-GB" altLang="en-US" sz="2400" kern="0" dirty="0">
                <a:latin typeface="Roboto" charset="0"/>
                <a:ea typeface="Roboto" charset="0"/>
                <a:cs typeface="Roboto" charset="0"/>
              </a:rPr>
              <a:t>Reports developed </a:t>
            </a:r>
          </a:p>
          <a:p>
            <a:pPr lvl="1" eaLnBrk="1" hangingPunct="1">
              <a:defRPr/>
            </a:pPr>
            <a:r>
              <a:rPr lang="en-GB" altLang="en-US" sz="1600" kern="0" dirty="0">
                <a:latin typeface="Roboto" charset="0"/>
                <a:ea typeface="Roboto" charset="0"/>
                <a:cs typeface="Roboto" charset="0"/>
              </a:rPr>
              <a:t>Immense patience from </a:t>
            </a:r>
            <a:r>
              <a:rPr lang="en-GB" altLang="en-US" sz="1600" kern="0" dirty="0" smtClean="0">
                <a:latin typeface="Roboto" charset="0"/>
                <a:ea typeface="Roboto" charset="0"/>
                <a:cs typeface="Roboto" charset="0"/>
              </a:rPr>
              <a:t>EiB </a:t>
            </a:r>
            <a:r>
              <a:rPr lang="en-GB" altLang="en-US" sz="1600" kern="0" dirty="0">
                <a:latin typeface="Roboto" charset="0"/>
                <a:ea typeface="Roboto" charset="0"/>
                <a:cs typeface="Roboto" charset="0"/>
              </a:rPr>
              <a:t>in working with underwriting team and developing a suite of reports</a:t>
            </a:r>
          </a:p>
          <a:p>
            <a:pPr lvl="1" eaLnBrk="1" hangingPunct="1">
              <a:defRPr/>
            </a:pPr>
            <a:r>
              <a:rPr lang="en-GB" altLang="en-US" sz="1600" kern="0" dirty="0">
                <a:latin typeface="Roboto" charset="0"/>
                <a:ea typeface="Roboto" charset="0"/>
                <a:cs typeface="Roboto" charset="0"/>
              </a:rPr>
              <a:t>Ability to run reports by any and all combination of underwriting criteria (i.e. location, age bands, products, etc.)</a:t>
            </a:r>
          </a:p>
          <a:p>
            <a:pPr lvl="1" eaLnBrk="1" hangingPunct="1">
              <a:defRPr/>
            </a:pPr>
            <a:r>
              <a:rPr lang="en-GB" altLang="en-US" sz="1600" kern="0" dirty="0">
                <a:latin typeface="Roboto" charset="0"/>
                <a:ea typeface="Roboto" charset="0"/>
                <a:cs typeface="Roboto" charset="0"/>
              </a:rPr>
              <a:t>Standard, Monthly MI Pack produced that covers all aspects of the underwriting book and allows full account analysis</a:t>
            </a:r>
          </a:p>
          <a:p>
            <a:pPr lvl="1" eaLnBrk="1" hangingPunct="1">
              <a:defRPr/>
            </a:pPr>
            <a:r>
              <a:rPr lang="en-GB" altLang="en-US" sz="1600" kern="0" dirty="0">
                <a:latin typeface="Roboto" charset="0"/>
                <a:ea typeface="Roboto" charset="0"/>
                <a:cs typeface="Roboto" charset="0"/>
              </a:rPr>
              <a:t>Oh yes, triangulations. WMIL now have the ability to run all triangulations on an earned or written 365</a:t>
            </a:r>
            <a:r>
              <a:rPr lang="en-GB" altLang="en-US" sz="1600" kern="0" baseline="30000" dirty="0">
                <a:latin typeface="Roboto" charset="0"/>
                <a:ea typeface="Roboto" charset="0"/>
                <a:cs typeface="Roboto" charset="0"/>
              </a:rPr>
              <a:t>th</a:t>
            </a:r>
            <a:r>
              <a:rPr lang="en-GB" altLang="en-US" sz="1600" kern="0" dirty="0">
                <a:latin typeface="Roboto" charset="0"/>
                <a:ea typeface="Roboto" charset="0"/>
                <a:cs typeface="Roboto" charset="0"/>
              </a:rPr>
              <a:t> basis allowing for accurate understanding of trending of our claims and performance of the account</a:t>
            </a:r>
          </a:p>
          <a:p>
            <a:pPr lvl="1" eaLnBrk="1" hangingPunct="1">
              <a:defRPr/>
            </a:pPr>
            <a:endParaRPr lang="en-GB" altLang="en-US" sz="1600" kern="0" dirty="0">
              <a:latin typeface="Roboto" charset="0"/>
              <a:ea typeface="Roboto" charset="0"/>
              <a:cs typeface="Roboto" charset="0"/>
            </a:endParaRPr>
          </a:p>
          <a:p>
            <a:pPr eaLnBrk="1" hangingPunct="1">
              <a:defRPr/>
            </a:pPr>
            <a:endParaRPr lang="en-GB" altLang="en-US" sz="100" kern="0" dirty="0">
              <a:latin typeface="Roboto" charset="0"/>
              <a:ea typeface="Roboto" charset="0"/>
              <a:cs typeface="Roboto" charset="0"/>
            </a:endParaRPr>
          </a:p>
          <a:p>
            <a:pPr eaLnBrk="1" hangingPunct="1">
              <a:defRPr/>
            </a:pPr>
            <a:endParaRPr lang="en-GB" altLang="en-US" sz="100" kern="0" dirty="0">
              <a:latin typeface="Roboto" charset="0"/>
              <a:ea typeface="Roboto" charset="0"/>
              <a:cs typeface="Roboto" charset="0"/>
            </a:endParaRP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spTree>
    <p:extLst>
      <p:ext uri="{BB962C8B-B14F-4D97-AF65-F5344CB8AC3E}">
        <p14:creationId xmlns:p14="http://schemas.microsoft.com/office/powerpoint/2010/main" val="98996643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1A91F-1721-4926-80AB-23FEE9A24E34}"/>
              </a:ext>
            </a:extLst>
          </p:cNvPr>
          <p:cNvSpPr>
            <a:spLocks noGrp="1"/>
          </p:cNvSpPr>
          <p:nvPr>
            <p:ph type="title"/>
          </p:nvPr>
        </p:nvSpPr>
        <p:spPr/>
        <p:txBody>
          <a:bodyPr/>
          <a:lstStyle/>
          <a:p>
            <a:r>
              <a:rPr lang="en-GB" dirty="0"/>
              <a:t>Diversity Of Carrier Information</a:t>
            </a:r>
          </a:p>
        </p:txBody>
      </p:sp>
      <p:pic>
        <p:nvPicPr>
          <p:cNvPr id="4" name="Picture 3" descr="C:\Users\Toshiba\AppData\Local\Microsoft\Windows\Temporary Internet Files\Content.Outlook\4163BLVJ\finished 6x4 inch transparent.png">
            <a:extLst>
              <a:ext uri="{FF2B5EF4-FFF2-40B4-BE49-F238E27FC236}">
                <a16:creationId xmlns="" xmlns:a16="http://schemas.microsoft.com/office/drawing/2014/main" id="{991CD304-2922-4749-B35F-59C64095B4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353"/>
          <a:stretch/>
        </p:blipFill>
        <p:spPr>
          <a:xfrm>
            <a:off x="1068303" y="908050"/>
            <a:ext cx="10533761" cy="601560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977" y="1306512"/>
            <a:ext cx="1907313" cy="1019175"/>
          </a:xfrm>
          <a:prstGeom prst="rect">
            <a:avLst/>
          </a:prstGeom>
        </p:spPr>
      </p:pic>
    </p:spTree>
    <p:extLst>
      <p:ext uri="{BB962C8B-B14F-4D97-AF65-F5344CB8AC3E}">
        <p14:creationId xmlns:p14="http://schemas.microsoft.com/office/powerpoint/2010/main" val="181007654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1A91F-1721-4926-80AB-23FEE9A24E34}"/>
              </a:ext>
            </a:extLst>
          </p:cNvPr>
          <p:cNvSpPr>
            <a:spLocks noGrp="1"/>
          </p:cNvSpPr>
          <p:nvPr>
            <p:ph type="title"/>
          </p:nvPr>
        </p:nvSpPr>
        <p:spPr/>
        <p:txBody>
          <a:bodyPr/>
          <a:lstStyle/>
          <a:p>
            <a:r>
              <a:rPr lang="en-GB" dirty="0"/>
              <a:t>Diversity Of Carrier Information</a:t>
            </a:r>
          </a:p>
        </p:txBody>
      </p:sp>
      <p:pic>
        <p:nvPicPr>
          <p:cNvPr id="4" name="Picture 3" descr="C:\Users\Toshiba\AppData\Local\Microsoft\Windows\Temporary Internet Files\Content.Outlook\4163BLVJ\finished 6x4 inch transparent.png">
            <a:extLst>
              <a:ext uri="{FF2B5EF4-FFF2-40B4-BE49-F238E27FC236}">
                <a16:creationId xmlns="" xmlns:a16="http://schemas.microsoft.com/office/drawing/2014/main" id="{991CD304-2922-4749-B35F-59C64095B4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16" y="908050"/>
            <a:ext cx="10003536" cy="57912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977" y="1306512"/>
            <a:ext cx="1907313" cy="1019175"/>
          </a:xfrm>
          <a:prstGeom prst="rect">
            <a:avLst/>
          </a:prstGeom>
        </p:spPr>
      </p:pic>
    </p:spTree>
    <p:extLst>
      <p:ext uri="{BB962C8B-B14F-4D97-AF65-F5344CB8AC3E}">
        <p14:creationId xmlns:p14="http://schemas.microsoft.com/office/powerpoint/2010/main" val="70311479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1A91F-1721-4926-80AB-23FEE9A24E34}"/>
              </a:ext>
            </a:extLst>
          </p:cNvPr>
          <p:cNvSpPr>
            <a:spLocks noGrp="1"/>
          </p:cNvSpPr>
          <p:nvPr>
            <p:ph type="title"/>
          </p:nvPr>
        </p:nvSpPr>
        <p:spPr/>
        <p:txBody>
          <a:bodyPr/>
          <a:lstStyle/>
          <a:p>
            <a:r>
              <a:rPr lang="en-GB" dirty="0"/>
              <a:t>Diversity Of Carrier Information</a:t>
            </a:r>
          </a:p>
        </p:txBody>
      </p:sp>
      <p:pic>
        <p:nvPicPr>
          <p:cNvPr id="4" name="Picture 3" descr="C:\Users\Toshiba\AppData\Local\Microsoft\Windows\Temporary Internet Files\Content.Outlook\4163BLVJ\finished 6x4 inch transparent.png">
            <a:extLst>
              <a:ext uri="{FF2B5EF4-FFF2-40B4-BE49-F238E27FC236}">
                <a16:creationId xmlns="" xmlns:a16="http://schemas.microsoft.com/office/drawing/2014/main" id="{991CD304-2922-4749-B35F-59C64095B4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16" y="908050"/>
            <a:ext cx="10003536" cy="57912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977" y="1306512"/>
            <a:ext cx="1907313" cy="1019175"/>
          </a:xfrm>
          <a:prstGeom prst="rect">
            <a:avLst/>
          </a:prstGeom>
        </p:spPr>
      </p:pic>
    </p:spTree>
    <p:extLst>
      <p:ext uri="{BB962C8B-B14F-4D97-AF65-F5344CB8AC3E}">
        <p14:creationId xmlns:p14="http://schemas.microsoft.com/office/powerpoint/2010/main" val="179540099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1A91F-1721-4926-80AB-23FEE9A24E34}"/>
              </a:ext>
            </a:extLst>
          </p:cNvPr>
          <p:cNvSpPr>
            <a:spLocks noGrp="1"/>
          </p:cNvSpPr>
          <p:nvPr>
            <p:ph type="title"/>
          </p:nvPr>
        </p:nvSpPr>
        <p:spPr/>
        <p:txBody>
          <a:bodyPr/>
          <a:lstStyle/>
          <a:p>
            <a:r>
              <a:rPr lang="en-GB" dirty="0"/>
              <a:t>Diversity Of Carrier Information</a:t>
            </a:r>
          </a:p>
        </p:txBody>
      </p:sp>
      <p:pic>
        <p:nvPicPr>
          <p:cNvPr id="4" name="Picture 3" descr="C:\Users\Toshiba\AppData\Local\Microsoft\Windows\Temporary Internet Files\Content.Outlook\4163BLVJ\finished 6x4 inch transparent.png">
            <a:extLst>
              <a:ext uri="{FF2B5EF4-FFF2-40B4-BE49-F238E27FC236}">
                <a16:creationId xmlns="" xmlns:a16="http://schemas.microsoft.com/office/drawing/2014/main" id="{991CD304-2922-4749-B35F-59C64095B4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16" y="908050"/>
            <a:ext cx="10003536" cy="5791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977" y="1306512"/>
            <a:ext cx="1907313" cy="1019175"/>
          </a:xfrm>
          <a:prstGeom prst="rect">
            <a:avLst/>
          </a:prstGeom>
        </p:spPr>
      </p:pic>
    </p:spTree>
    <p:extLst>
      <p:ext uri="{BB962C8B-B14F-4D97-AF65-F5344CB8AC3E}">
        <p14:creationId xmlns:p14="http://schemas.microsoft.com/office/powerpoint/2010/main" val="101186619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1A91F-1721-4926-80AB-23FEE9A24E34}"/>
              </a:ext>
            </a:extLst>
          </p:cNvPr>
          <p:cNvSpPr>
            <a:spLocks noGrp="1"/>
          </p:cNvSpPr>
          <p:nvPr>
            <p:ph type="title"/>
          </p:nvPr>
        </p:nvSpPr>
        <p:spPr/>
        <p:txBody>
          <a:bodyPr/>
          <a:lstStyle/>
          <a:p>
            <a:r>
              <a:rPr lang="en-GB" dirty="0"/>
              <a:t>Diversity Of Carrier Information</a:t>
            </a:r>
          </a:p>
        </p:txBody>
      </p:sp>
      <p:pic>
        <p:nvPicPr>
          <p:cNvPr id="4" name="Picture 3" descr="C:\Users\Toshiba\AppData\Local\Microsoft\Windows\Temporary Internet Files\Content.Outlook\4163BLVJ\finished 6x4 inch transparent.png">
            <a:extLst>
              <a:ext uri="{FF2B5EF4-FFF2-40B4-BE49-F238E27FC236}">
                <a16:creationId xmlns="" xmlns:a16="http://schemas.microsoft.com/office/drawing/2014/main" id="{991CD304-2922-4749-B35F-59C64095B4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16" y="908050"/>
            <a:ext cx="10003536" cy="5791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3507" y="1306512"/>
            <a:ext cx="1907313" cy="1019175"/>
          </a:xfrm>
          <a:prstGeom prst="rect">
            <a:avLst/>
          </a:prstGeom>
        </p:spPr>
      </p:pic>
    </p:spTree>
    <p:extLst>
      <p:ext uri="{BB962C8B-B14F-4D97-AF65-F5344CB8AC3E}">
        <p14:creationId xmlns:p14="http://schemas.microsoft.com/office/powerpoint/2010/main" val="51215557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1A91F-1721-4926-80AB-23FEE9A24E34}"/>
              </a:ext>
            </a:extLst>
          </p:cNvPr>
          <p:cNvSpPr>
            <a:spLocks noGrp="1"/>
          </p:cNvSpPr>
          <p:nvPr>
            <p:ph type="title"/>
          </p:nvPr>
        </p:nvSpPr>
        <p:spPr/>
        <p:txBody>
          <a:bodyPr/>
          <a:lstStyle/>
          <a:p>
            <a:r>
              <a:rPr lang="en-GB" dirty="0"/>
              <a:t>Diversity Of Carrier Information</a:t>
            </a:r>
          </a:p>
        </p:txBody>
      </p:sp>
      <p:pic>
        <p:nvPicPr>
          <p:cNvPr id="4" name="Picture 3" descr="C:\Users\Toshiba\AppData\Local\Microsoft\Windows\Temporary Internet Files\Content.Outlook\4163BLVJ\finished 6x4 inch transparent.png">
            <a:extLst>
              <a:ext uri="{FF2B5EF4-FFF2-40B4-BE49-F238E27FC236}">
                <a16:creationId xmlns="" xmlns:a16="http://schemas.microsoft.com/office/drawing/2014/main" id="{991CD304-2922-4749-B35F-59C64095B4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16" y="908050"/>
            <a:ext cx="10003536" cy="57912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228" y="1306513"/>
            <a:ext cx="1594592" cy="852072"/>
          </a:xfrm>
          <a:prstGeom prst="rect">
            <a:avLst/>
          </a:prstGeom>
        </p:spPr>
      </p:pic>
    </p:spTree>
    <p:extLst>
      <p:ext uri="{BB962C8B-B14F-4D97-AF65-F5344CB8AC3E}">
        <p14:creationId xmlns:p14="http://schemas.microsoft.com/office/powerpoint/2010/main" val="68435907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New beginnings</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957913" y="1416103"/>
            <a:ext cx="10523933" cy="446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2400" kern="0" dirty="0">
                <a:latin typeface="Roboto" charset="0"/>
                <a:ea typeface="Roboto" charset="0"/>
                <a:cs typeface="Roboto" charset="0"/>
              </a:rPr>
              <a:t>Lesson learned</a:t>
            </a:r>
          </a:p>
          <a:p>
            <a:pPr lvl="1" eaLnBrk="1" hangingPunct="1">
              <a:defRPr/>
            </a:pPr>
            <a:r>
              <a:rPr lang="en-GB" altLang="en-US" sz="1600" kern="0" dirty="0">
                <a:latin typeface="Roboto" charset="0"/>
                <a:ea typeface="Roboto" charset="0"/>
                <a:cs typeface="Roboto" charset="0"/>
              </a:rPr>
              <a:t>This will not happen overnight.</a:t>
            </a:r>
          </a:p>
          <a:p>
            <a:pPr lvl="1" eaLnBrk="1" hangingPunct="1">
              <a:defRPr/>
            </a:pPr>
            <a:r>
              <a:rPr lang="en-GB" altLang="en-US" sz="1600" kern="0" dirty="0">
                <a:latin typeface="Roboto" charset="0"/>
                <a:ea typeface="Roboto" charset="0"/>
                <a:cs typeface="Roboto" charset="0"/>
              </a:rPr>
              <a:t>Quality of the data is everything</a:t>
            </a:r>
          </a:p>
          <a:p>
            <a:pPr lvl="1" eaLnBrk="1" hangingPunct="1">
              <a:defRPr/>
            </a:pPr>
            <a:r>
              <a:rPr lang="en-GB" altLang="en-US" sz="1600" kern="0" dirty="0">
                <a:latin typeface="Roboto" charset="0"/>
                <a:ea typeface="Roboto" charset="0"/>
                <a:cs typeface="Roboto" charset="0"/>
              </a:rPr>
              <a:t>Don’t just focus on the end goal but on the steps needed to get there.  We wanted reports quickly, without the cleansing process we would have been no better off.  Just faster, inaccurate reporting</a:t>
            </a:r>
          </a:p>
          <a:p>
            <a:pPr lvl="1" eaLnBrk="1" hangingPunct="1">
              <a:defRPr/>
            </a:pPr>
            <a:r>
              <a:rPr lang="en-GB" altLang="en-US" sz="1600" kern="0" dirty="0">
                <a:latin typeface="Roboto" charset="0"/>
                <a:ea typeface="Roboto" charset="0"/>
                <a:cs typeface="Roboto" charset="0"/>
              </a:rPr>
              <a:t>Quality of the data is everything</a:t>
            </a:r>
          </a:p>
          <a:p>
            <a:pPr lvl="1" eaLnBrk="1" hangingPunct="1">
              <a:defRPr/>
            </a:pPr>
            <a:r>
              <a:rPr lang="en-GB" altLang="en-US" sz="1600" kern="0" dirty="0">
                <a:latin typeface="Roboto" charset="0"/>
                <a:ea typeface="Roboto" charset="0"/>
                <a:cs typeface="Roboto" charset="0"/>
              </a:rPr>
              <a:t>Make it a partnership. </a:t>
            </a:r>
            <a:r>
              <a:rPr lang="en-GB" altLang="en-US" sz="1600" kern="0" dirty="0" smtClean="0">
                <a:latin typeface="Roboto" charset="0"/>
                <a:ea typeface="Roboto" charset="0"/>
                <a:cs typeface="Roboto" charset="0"/>
              </a:rPr>
              <a:t>EiB </a:t>
            </a:r>
            <a:r>
              <a:rPr lang="en-GB" altLang="en-US" sz="1600" kern="0" dirty="0">
                <a:latin typeface="Roboto" charset="0"/>
                <a:ea typeface="Roboto" charset="0"/>
                <a:cs typeface="Roboto" charset="0"/>
              </a:rPr>
              <a:t>will work with you, but you need your business decision and practitioners to find the time to support them</a:t>
            </a:r>
          </a:p>
          <a:p>
            <a:pPr lvl="1" eaLnBrk="1" hangingPunct="1">
              <a:defRPr/>
            </a:pPr>
            <a:r>
              <a:rPr lang="en-GB" altLang="en-US" sz="1600" kern="0" dirty="0">
                <a:latin typeface="Roboto" charset="0"/>
                <a:ea typeface="Roboto" charset="0"/>
                <a:cs typeface="Roboto" charset="0"/>
              </a:rPr>
              <a:t>Have a plan, work to the plan, do not get side-tracked by undeliverable deadlines or pressure from third parties</a:t>
            </a:r>
          </a:p>
          <a:p>
            <a:pPr lvl="1" eaLnBrk="1" hangingPunct="1">
              <a:defRPr/>
            </a:pPr>
            <a:r>
              <a:rPr lang="en-GB" altLang="en-US" sz="1600" kern="0" dirty="0">
                <a:latin typeface="Roboto" charset="0"/>
                <a:ea typeface="Roboto" charset="0"/>
                <a:cs typeface="Roboto" charset="0"/>
              </a:rPr>
              <a:t>Quality of the data is everything</a:t>
            </a:r>
          </a:p>
          <a:p>
            <a:pPr lvl="1" eaLnBrk="1" hangingPunct="1">
              <a:defRPr/>
            </a:pPr>
            <a:r>
              <a:rPr lang="en-GB" altLang="en-US" sz="1600" kern="0" dirty="0">
                <a:latin typeface="Roboto" charset="0"/>
                <a:ea typeface="Roboto" charset="0"/>
                <a:cs typeface="Roboto" charset="0"/>
              </a:rPr>
              <a:t>Understand that without accurate information bad decisions are made and these decisions will likely impact your bottom line</a:t>
            </a:r>
          </a:p>
          <a:p>
            <a:pPr lvl="1" eaLnBrk="1" hangingPunct="1">
              <a:defRPr/>
            </a:pPr>
            <a:r>
              <a:rPr lang="en-GB" altLang="en-US" kern="0" dirty="0">
                <a:latin typeface="Roboto" charset="0"/>
                <a:ea typeface="Roboto" charset="0"/>
                <a:cs typeface="Roboto" charset="0"/>
              </a:rPr>
              <a:t>Quality of the data is everything</a:t>
            </a:r>
          </a:p>
          <a:p>
            <a:pPr marL="457200" lvl="1" indent="0" eaLnBrk="1" hangingPunct="1">
              <a:buNone/>
              <a:defRPr/>
            </a:pPr>
            <a:endParaRPr lang="en-GB" altLang="en-US" sz="1600" kern="0" dirty="0">
              <a:latin typeface="Roboto" charset="0"/>
              <a:ea typeface="Roboto" charset="0"/>
              <a:cs typeface="Roboto" charset="0"/>
            </a:endParaRPr>
          </a:p>
          <a:p>
            <a:pPr marL="457200" lvl="1" indent="0" eaLnBrk="1" hangingPunct="1">
              <a:buNone/>
              <a:defRPr/>
            </a:pPr>
            <a:endParaRPr lang="en-GB" altLang="en-US" sz="1600" kern="0" dirty="0">
              <a:latin typeface="Roboto" charset="0"/>
              <a:ea typeface="Roboto" charset="0"/>
              <a:cs typeface="Roboto" charset="0"/>
            </a:endParaRPr>
          </a:p>
          <a:p>
            <a:pPr lvl="1" eaLnBrk="1" hangingPunct="1">
              <a:defRPr/>
            </a:pPr>
            <a:endParaRPr lang="en-GB" altLang="en-US" sz="1600" kern="0" dirty="0">
              <a:latin typeface="Roboto" charset="0"/>
              <a:ea typeface="Roboto" charset="0"/>
              <a:cs typeface="Roboto" charset="0"/>
            </a:endParaRPr>
          </a:p>
          <a:p>
            <a:pPr eaLnBrk="1" hangingPunct="1">
              <a:defRPr/>
            </a:pPr>
            <a:endParaRPr lang="en-GB" altLang="en-US" sz="100" kern="0" dirty="0">
              <a:latin typeface="Roboto" charset="0"/>
              <a:ea typeface="Roboto" charset="0"/>
              <a:cs typeface="Roboto" charset="0"/>
            </a:endParaRP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spTree>
    <p:extLst>
      <p:ext uri="{BB962C8B-B14F-4D97-AF65-F5344CB8AC3E}">
        <p14:creationId xmlns:p14="http://schemas.microsoft.com/office/powerpoint/2010/main" val="10059380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429" y="156210"/>
            <a:ext cx="7200900" cy="908050"/>
          </a:xfrm>
        </p:spPr>
        <p:txBody>
          <a:bodyPr/>
          <a:lstStyle/>
          <a:p>
            <a:pPr algn="ctr"/>
            <a:r>
              <a:rPr lang="en-GB" dirty="0"/>
              <a:t>Management information is for life, not just for Christmas</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957913" y="1416103"/>
            <a:ext cx="10523933" cy="446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2400" kern="0" dirty="0">
                <a:latin typeface="Roboto" charset="0"/>
                <a:ea typeface="Roboto" charset="0"/>
                <a:cs typeface="Roboto" charset="0"/>
              </a:rPr>
              <a:t>Where are we now and where are we going?</a:t>
            </a:r>
          </a:p>
          <a:p>
            <a:pPr lvl="1" eaLnBrk="1" hangingPunct="1">
              <a:defRPr/>
            </a:pPr>
            <a:r>
              <a:rPr lang="en-GB" altLang="en-US" sz="1600" kern="0" dirty="0">
                <a:latin typeface="Roboto" charset="0"/>
                <a:ea typeface="Roboto" charset="0"/>
                <a:cs typeface="Roboto" charset="0"/>
              </a:rPr>
              <a:t>WMIL have now produced an operational profit for each of the last two years and well on their way to another one in 17/18</a:t>
            </a:r>
          </a:p>
          <a:p>
            <a:pPr lvl="1" eaLnBrk="1" hangingPunct="1">
              <a:defRPr/>
            </a:pPr>
            <a:r>
              <a:rPr lang="en-GB" altLang="en-US" sz="1600" kern="0" dirty="0">
                <a:latin typeface="Roboto" charset="0"/>
                <a:ea typeface="Roboto" charset="0"/>
                <a:cs typeface="Roboto" charset="0"/>
              </a:rPr>
              <a:t>Our underwriting results are better than in any of our previous trading years and the targeting of regions and areas based on account analysis had had dramatic impacts</a:t>
            </a:r>
          </a:p>
          <a:p>
            <a:pPr lvl="1" eaLnBrk="1" hangingPunct="1">
              <a:defRPr/>
            </a:pPr>
            <a:r>
              <a:rPr lang="en-GB" altLang="en-US" sz="1600" kern="0" dirty="0">
                <a:latin typeface="Roboto" charset="0"/>
                <a:ea typeface="Roboto" charset="0"/>
                <a:cs typeface="Roboto" charset="0"/>
              </a:rPr>
              <a:t>Our needs and view of our products is constantly changing and with it our view of what we need our Management Information to help us with must change</a:t>
            </a:r>
          </a:p>
          <a:p>
            <a:pPr lvl="1" eaLnBrk="1" hangingPunct="1">
              <a:defRPr/>
            </a:pPr>
            <a:r>
              <a:rPr lang="en-GB" altLang="en-US" sz="1600" kern="0" dirty="0">
                <a:latin typeface="Roboto" charset="0"/>
                <a:ea typeface="Roboto" charset="0"/>
                <a:cs typeface="Roboto" charset="0"/>
              </a:rPr>
              <a:t>Make sure that the impact and needs of the back-end of your system is clearly in your mind when making process or system changes within your business</a:t>
            </a:r>
          </a:p>
          <a:p>
            <a:pPr lvl="1" eaLnBrk="1" hangingPunct="1">
              <a:defRPr/>
            </a:pPr>
            <a:r>
              <a:rPr lang="en-GB" altLang="en-US" sz="1600" kern="0" dirty="0">
                <a:latin typeface="Roboto" charset="0"/>
                <a:ea typeface="Roboto" charset="0"/>
                <a:cs typeface="Roboto" charset="0"/>
              </a:rPr>
              <a:t>Understand that the data you hold is your most valuable asset. It is your experience, your knowledge, your basis for making key decisions. If it can’t be trusted, neither can your business plans</a:t>
            </a:r>
          </a:p>
          <a:p>
            <a:pPr lvl="1" eaLnBrk="1" hangingPunct="1">
              <a:defRPr/>
            </a:pPr>
            <a:r>
              <a:rPr lang="en-GB" altLang="en-US" sz="1600" kern="0" dirty="0">
                <a:latin typeface="Roboto" charset="0"/>
                <a:ea typeface="Roboto" charset="0"/>
                <a:cs typeface="Roboto" charset="0"/>
              </a:rPr>
              <a:t>Data is your Intellectual Property and your route to achieving a successful business. Take care of it and look after it</a:t>
            </a:r>
          </a:p>
          <a:p>
            <a:pPr lvl="1" eaLnBrk="1" hangingPunct="1">
              <a:defRPr/>
            </a:pPr>
            <a:r>
              <a:rPr lang="en-GB" altLang="en-US" sz="1600" kern="0" dirty="0">
                <a:latin typeface="Roboto" charset="0"/>
                <a:ea typeface="Roboto" charset="0"/>
                <a:cs typeface="Roboto" charset="0"/>
              </a:rPr>
              <a:t>Don’t stop evolving, but remember it is not always what is coming through the front-door that delivers profit to your business model</a:t>
            </a:r>
          </a:p>
          <a:p>
            <a:pPr lvl="1" eaLnBrk="1" hangingPunct="1">
              <a:defRPr/>
            </a:pPr>
            <a:r>
              <a:rPr lang="en-GB" altLang="en-US" kern="0" dirty="0">
                <a:latin typeface="Roboto" charset="0"/>
                <a:ea typeface="Roboto" charset="0"/>
                <a:cs typeface="Roboto" charset="0"/>
              </a:rPr>
              <a:t>Quality of the data is everything</a:t>
            </a:r>
          </a:p>
          <a:p>
            <a:pPr marL="457200" lvl="1" indent="0" eaLnBrk="1" hangingPunct="1">
              <a:buNone/>
              <a:defRPr/>
            </a:pPr>
            <a:endParaRPr lang="en-GB" altLang="en-US" sz="1600" kern="0" dirty="0">
              <a:latin typeface="Roboto" charset="0"/>
              <a:ea typeface="Roboto" charset="0"/>
              <a:cs typeface="Roboto" charset="0"/>
            </a:endParaRPr>
          </a:p>
          <a:p>
            <a:pPr marL="457200" lvl="1" indent="0" eaLnBrk="1" hangingPunct="1">
              <a:buNone/>
              <a:defRPr/>
            </a:pPr>
            <a:endParaRPr lang="en-GB" altLang="en-US" sz="1600" kern="0" dirty="0">
              <a:latin typeface="Roboto" charset="0"/>
              <a:ea typeface="Roboto" charset="0"/>
              <a:cs typeface="Roboto" charset="0"/>
            </a:endParaRPr>
          </a:p>
          <a:p>
            <a:pPr lvl="1" eaLnBrk="1" hangingPunct="1">
              <a:defRPr/>
            </a:pPr>
            <a:endParaRPr lang="en-GB" altLang="en-US" sz="1600" kern="0" dirty="0">
              <a:latin typeface="Roboto" charset="0"/>
              <a:ea typeface="Roboto" charset="0"/>
              <a:cs typeface="Roboto" charset="0"/>
            </a:endParaRPr>
          </a:p>
          <a:p>
            <a:pPr eaLnBrk="1" hangingPunct="1">
              <a:defRPr/>
            </a:pPr>
            <a:endParaRPr lang="en-GB" altLang="en-US" sz="100" kern="0" dirty="0">
              <a:latin typeface="Roboto" charset="0"/>
              <a:ea typeface="Roboto" charset="0"/>
              <a:cs typeface="Roboto" charset="0"/>
            </a:endParaRP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spTree>
    <p:extLst>
      <p:ext uri="{BB962C8B-B14F-4D97-AF65-F5344CB8AC3E}">
        <p14:creationId xmlns:p14="http://schemas.microsoft.com/office/powerpoint/2010/main" val="61048406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927392" y="1381810"/>
            <a:ext cx="5671486" cy="3646091"/>
          </a:xfrm>
        </p:spPr>
        <p:txBody>
          <a:bodyPr/>
          <a:lstStyle/>
          <a:p>
            <a:pPr eaLnBrk="1" hangingPunct="1">
              <a:defRPr/>
            </a:pPr>
            <a:r>
              <a:rPr lang="en-GB" altLang="en-US" sz="2400" dirty="0">
                <a:latin typeface="Roboto" charset="0"/>
                <a:ea typeface="Roboto" charset="0"/>
                <a:cs typeface="Roboto" charset="0"/>
              </a:rPr>
              <a:t>Who or what is a WMIL? </a:t>
            </a:r>
          </a:p>
          <a:p>
            <a:pPr eaLnBrk="1" hangingPunct="1">
              <a:defRPr/>
            </a:pPr>
            <a:endParaRPr lang="en-GB" altLang="en-US" sz="2400" dirty="0">
              <a:latin typeface="Roboto" charset="0"/>
              <a:ea typeface="Roboto" charset="0"/>
              <a:cs typeface="Roboto" charset="0"/>
            </a:endParaRPr>
          </a:p>
          <a:p>
            <a:pPr eaLnBrk="1" hangingPunct="1">
              <a:defRPr/>
            </a:pPr>
            <a:r>
              <a:rPr lang="en-GB" altLang="en-US" sz="2400" dirty="0">
                <a:latin typeface="Roboto" charset="0"/>
                <a:ea typeface="Roboto" charset="0"/>
                <a:cs typeface="Roboto" charset="0"/>
              </a:rPr>
              <a:t>How did we get into this mess in the first place?  </a:t>
            </a:r>
          </a:p>
          <a:p>
            <a:pPr eaLnBrk="1" hangingPunct="1">
              <a:defRPr/>
            </a:pPr>
            <a:endParaRPr lang="en-GB" altLang="en-US" sz="2400" dirty="0">
              <a:latin typeface="Roboto" charset="0"/>
              <a:ea typeface="Roboto" charset="0"/>
              <a:cs typeface="Roboto" charset="0"/>
            </a:endParaRPr>
          </a:p>
          <a:p>
            <a:pPr eaLnBrk="1" hangingPunct="1">
              <a:defRPr/>
            </a:pPr>
            <a:endParaRPr lang="en-GB" altLang="en-US" sz="100" dirty="0">
              <a:latin typeface="Roboto" charset="0"/>
              <a:ea typeface="Roboto" charset="0"/>
              <a:cs typeface="Roboto" charset="0"/>
            </a:endParaRPr>
          </a:p>
          <a:p>
            <a:pPr eaLnBrk="1" hangingPunct="1">
              <a:defRPr/>
            </a:pPr>
            <a:endParaRPr lang="en-GB" altLang="en-US" sz="100" dirty="0">
              <a:latin typeface="Roboto" charset="0"/>
              <a:ea typeface="Roboto" charset="0"/>
              <a:cs typeface="Roboto" charset="0"/>
            </a:endParaRPr>
          </a:p>
          <a:p>
            <a:pPr eaLnBrk="1" hangingPunct="1">
              <a:defRPr/>
            </a:pPr>
            <a:r>
              <a:rPr lang="en-GB" altLang="en-US" sz="2400" dirty="0">
                <a:latin typeface="Roboto" charset="0"/>
                <a:ea typeface="Roboto" charset="0"/>
                <a:cs typeface="Roboto" charset="0"/>
              </a:rPr>
              <a:t>25</a:t>
            </a:r>
            <a:r>
              <a:rPr lang="en-GB" altLang="en-US" sz="2400" baseline="30000" dirty="0">
                <a:latin typeface="Roboto" charset="0"/>
                <a:ea typeface="Roboto" charset="0"/>
                <a:cs typeface="Roboto" charset="0"/>
              </a:rPr>
              <a:t>th</a:t>
            </a:r>
            <a:r>
              <a:rPr lang="en-GB" altLang="en-US" sz="2400" dirty="0">
                <a:latin typeface="Roboto" charset="0"/>
                <a:ea typeface="Roboto" charset="0"/>
                <a:cs typeface="Roboto" charset="0"/>
              </a:rPr>
              <a:t> May 2014 </a:t>
            </a:r>
          </a:p>
          <a:p>
            <a:pPr eaLnBrk="1" hangingPunct="1">
              <a:defRPr/>
            </a:pPr>
            <a:endParaRPr lang="en-GB" altLang="en-US" sz="1600" dirty="0">
              <a:latin typeface="Roboto" charset="0"/>
              <a:ea typeface="Roboto" charset="0"/>
              <a:cs typeface="Roboto" charset="0"/>
            </a:endParaRPr>
          </a:p>
          <a:p>
            <a:pPr eaLnBrk="1" hangingPunct="1">
              <a:defRPr/>
            </a:pPr>
            <a:r>
              <a:rPr lang="en-GB" altLang="en-US" sz="2400" dirty="0">
                <a:latin typeface="Roboto" charset="0"/>
                <a:ea typeface="Roboto" charset="0"/>
                <a:cs typeface="Roboto" charset="0"/>
              </a:rPr>
              <a:t>New beginning – O’s staying down, WMIL going up</a:t>
            </a:r>
          </a:p>
          <a:p>
            <a:pPr eaLnBrk="1" hangingPunct="1">
              <a:defRPr/>
            </a:pPr>
            <a:endParaRPr lang="en-GB" altLang="en-US" sz="2400" dirty="0">
              <a:latin typeface="Roboto" charset="0"/>
              <a:ea typeface="Roboto" charset="0"/>
              <a:cs typeface="Roboto" charset="0"/>
            </a:endParaRPr>
          </a:p>
          <a:p>
            <a:pPr eaLnBrk="1" hangingPunct="1">
              <a:defRPr/>
            </a:pPr>
            <a:r>
              <a:rPr lang="en-GB" altLang="en-US" sz="2400" dirty="0">
                <a:latin typeface="Roboto" charset="0"/>
                <a:ea typeface="Roboto" charset="0"/>
                <a:cs typeface="Roboto" charset="0"/>
              </a:rPr>
              <a:t>Management Information is for life, not just for Christmas</a:t>
            </a:r>
          </a:p>
          <a:p>
            <a:pPr eaLnBrk="1" hangingPunct="1">
              <a:defRPr/>
            </a:pPr>
            <a:endParaRPr lang="en-GB" altLang="en-US" sz="2400" dirty="0">
              <a:latin typeface="Roboto" charset="0"/>
              <a:ea typeface="Roboto" charset="0"/>
              <a:cs typeface="Roboto" charset="0"/>
            </a:endParaRPr>
          </a:p>
          <a:p>
            <a:pPr marL="0" indent="0" eaLnBrk="1" hangingPunct="1">
              <a:buNone/>
              <a:defRPr/>
            </a:pPr>
            <a:endParaRPr lang="en-GB" altLang="en-US" sz="1600" dirty="0">
              <a:latin typeface="Roboto" charset="0"/>
              <a:ea typeface="Roboto" charset="0"/>
              <a:cs typeface="Roboto" charset="0"/>
            </a:endParaRPr>
          </a:p>
        </p:txBody>
      </p:sp>
      <p:sp>
        <p:nvSpPr>
          <p:cNvPr id="5123" name="Rectangle 3"/>
          <p:cNvSpPr>
            <a:spLocks noGrp="1" noChangeArrowheads="1"/>
          </p:cNvSpPr>
          <p:nvPr>
            <p:ph type="title"/>
          </p:nvPr>
        </p:nvSpPr>
        <p:spPr bwMode="auto">
          <a:xfrm>
            <a:off x="3379261" y="1"/>
            <a:ext cx="5400675" cy="1153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US" altLang="en-US" sz="5400" dirty="0">
                <a:latin typeface="Roboto" charset="0"/>
                <a:ea typeface="Roboto" charset="0"/>
                <a:cs typeface="Roboto" charset="0"/>
              </a:rPr>
              <a:t>Agenda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1751" y="1416103"/>
            <a:ext cx="4098088" cy="1904999"/>
          </a:xfrm>
          <a:prstGeom prst="rect">
            <a:avLst/>
          </a:prstGeom>
        </p:spPr>
      </p:pic>
      <p:sp>
        <p:nvSpPr>
          <p:cNvPr id="7" name="Rectangle 6"/>
          <p:cNvSpPr/>
          <p:nvPr/>
        </p:nvSpPr>
        <p:spPr>
          <a:xfrm>
            <a:off x="9456397" y="4419029"/>
            <a:ext cx="248786" cy="369332"/>
          </a:xfrm>
          <a:prstGeom prst="rect">
            <a:avLst/>
          </a:prstGeom>
        </p:spPr>
        <p:txBody>
          <a:bodyPr wrap="none">
            <a:spAutoFit/>
          </a:bodyPr>
          <a:lstStyle/>
          <a:p>
            <a:pPr algn="ctr" eaLnBrk="1" hangingPunct="1"/>
            <a:r>
              <a:rPr lang="en-GB" altLang="en-US" b="1" dirty="0">
                <a:solidFill>
                  <a:srgbClr val="FF9966"/>
                </a:solidFill>
                <a:latin typeface="Roboto" charset="0"/>
                <a:ea typeface="Roboto" charset="0"/>
                <a:cs typeface="Roboto" charset="0"/>
              </a:rPr>
              <a:t> </a:t>
            </a:r>
            <a:endParaRPr lang="en-US" altLang="en-US" sz="800" b="1" dirty="0">
              <a:latin typeface="Roboto" charset="0"/>
              <a:ea typeface="Roboto" charset="0"/>
              <a:cs typeface="Roboto" charset="0"/>
            </a:endParaRPr>
          </a:p>
        </p:txBody>
      </p:sp>
      <p:pic>
        <p:nvPicPr>
          <p:cNvPr id="10" name="Picture 9" descr="C:\Users\Toshiba\AppData\Local\Microsoft\Windows\Temporary Internet Files\Content.Outlook\4163BLVJ\finished 6x4 inch transparent.png">
            <a:extLst>
              <a:ext uri="{FF2B5EF4-FFF2-40B4-BE49-F238E27FC236}">
                <a16:creationId xmlns:a16="http://schemas.microsoft.com/office/drawing/2014/main" xmlns="" id="{0826578A-C60D-41EF-ADDA-4759A810C79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454" y="4496344"/>
            <a:ext cx="1596390" cy="1064260"/>
          </a:xfrm>
          <a:prstGeom prst="rect">
            <a:avLst/>
          </a:prstGeom>
          <a:noFill/>
          <a:ln>
            <a:noFill/>
          </a:ln>
        </p:spPr>
      </p:pic>
    </p:spTree>
    <p:extLst>
      <p:ext uri="{BB962C8B-B14F-4D97-AF65-F5344CB8AC3E}">
        <p14:creationId xmlns:p14="http://schemas.microsoft.com/office/powerpoint/2010/main" val="8529920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429" y="156210"/>
            <a:ext cx="7200900" cy="908050"/>
          </a:xfrm>
        </p:spPr>
        <p:txBody>
          <a:bodyPr/>
          <a:lstStyle/>
          <a:p>
            <a:pPr algn="ctr"/>
            <a:r>
              <a:rPr lang="en-GB" dirty="0"/>
              <a:t>Management information is for life, not just for Christmas</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957912" y="1184333"/>
            <a:ext cx="10523933" cy="446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lnSpc>
                <a:spcPct val="150000"/>
              </a:lnSpc>
              <a:defRPr/>
            </a:pPr>
            <a:r>
              <a:rPr lang="en-GB" altLang="en-US" sz="2400" kern="0" dirty="0">
                <a:latin typeface="Roboto" charset="0"/>
                <a:ea typeface="Roboto" charset="0"/>
                <a:cs typeface="Roboto" charset="0"/>
              </a:rPr>
              <a:t>Meanwhile, what happened to the Orient on the 25</a:t>
            </a:r>
            <a:r>
              <a:rPr lang="en-GB" altLang="en-US" sz="2400" kern="0" baseline="30000" dirty="0">
                <a:latin typeface="Roboto" charset="0"/>
                <a:ea typeface="Roboto" charset="0"/>
                <a:cs typeface="Roboto" charset="0"/>
              </a:rPr>
              <a:t>th</a:t>
            </a:r>
            <a:r>
              <a:rPr lang="en-GB" altLang="en-US" sz="2400" kern="0" dirty="0">
                <a:latin typeface="Roboto" charset="0"/>
                <a:ea typeface="Roboto" charset="0"/>
                <a:cs typeface="Roboto" charset="0"/>
              </a:rPr>
              <a:t> May</a:t>
            </a:r>
          </a:p>
          <a:p>
            <a:pPr lvl="1" eaLnBrk="1" hangingPunct="1">
              <a:lnSpc>
                <a:spcPct val="150000"/>
              </a:lnSpc>
              <a:defRPr/>
            </a:pPr>
            <a:r>
              <a:rPr lang="en-GB" altLang="en-US" sz="1600" kern="0" dirty="0">
                <a:latin typeface="Roboto" charset="0"/>
                <a:ea typeface="Roboto" charset="0"/>
                <a:cs typeface="Roboto" charset="0"/>
              </a:rPr>
              <a:t>Orient were sold next day to a multi-million pound Italian Chairman</a:t>
            </a:r>
          </a:p>
          <a:p>
            <a:pPr lvl="1" eaLnBrk="1" hangingPunct="1">
              <a:lnSpc>
                <a:spcPct val="150000"/>
              </a:lnSpc>
              <a:defRPr/>
            </a:pPr>
            <a:r>
              <a:rPr lang="en-GB" altLang="en-US" sz="1600" kern="0" dirty="0">
                <a:latin typeface="Roboto" charset="0"/>
                <a:ea typeface="Roboto" charset="0"/>
                <a:cs typeface="Roboto" charset="0"/>
              </a:rPr>
              <a:t>He had money, but no vision</a:t>
            </a:r>
          </a:p>
          <a:p>
            <a:pPr lvl="1" eaLnBrk="1" hangingPunct="1">
              <a:lnSpc>
                <a:spcPct val="150000"/>
              </a:lnSpc>
              <a:defRPr/>
            </a:pPr>
            <a:r>
              <a:rPr lang="en-GB" altLang="en-US" sz="1600" kern="0" dirty="0">
                <a:latin typeface="Roboto" charset="0"/>
                <a:ea typeface="Roboto" charset="0"/>
                <a:cs typeface="Roboto" charset="0"/>
              </a:rPr>
              <a:t>He focused on the end goal without understanding the steps to get there</a:t>
            </a:r>
          </a:p>
          <a:p>
            <a:pPr lvl="1" eaLnBrk="1" hangingPunct="1">
              <a:lnSpc>
                <a:spcPct val="150000"/>
              </a:lnSpc>
              <a:defRPr/>
            </a:pPr>
            <a:r>
              <a:rPr lang="en-GB" altLang="en-US" sz="1600" kern="0" dirty="0">
                <a:latin typeface="Roboto" charset="0"/>
                <a:ea typeface="Roboto" charset="0"/>
                <a:cs typeface="Roboto" charset="0"/>
              </a:rPr>
              <a:t>He wanted quick results and demanded immediate promotion</a:t>
            </a:r>
          </a:p>
          <a:p>
            <a:pPr lvl="1" eaLnBrk="1" hangingPunct="1">
              <a:lnSpc>
                <a:spcPct val="150000"/>
              </a:lnSpc>
              <a:defRPr/>
            </a:pPr>
            <a:r>
              <a:rPr lang="en-GB" altLang="en-US" sz="1600" kern="0" dirty="0">
                <a:latin typeface="Roboto" charset="0"/>
                <a:ea typeface="Roboto" charset="0"/>
                <a:cs typeface="Roboto" charset="0"/>
              </a:rPr>
              <a:t>He sacked 10 managers in three years</a:t>
            </a:r>
          </a:p>
          <a:p>
            <a:pPr lvl="1" eaLnBrk="1" hangingPunct="1">
              <a:lnSpc>
                <a:spcPct val="150000"/>
              </a:lnSpc>
              <a:defRPr/>
            </a:pPr>
            <a:r>
              <a:rPr lang="en-GB" altLang="en-US" sz="1600" kern="0" dirty="0">
                <a:latin typeface="Roboto" charset="0"/>
                <a:ea typeface="Roboto" charset="0"/>
                <a:cs typeface="Roboto" charset="0"/>
              </a:rPr>
              <a:t>Orient were relegated from the First Division to the Second Division and then from the Second out of the Football League</a:t>
            </a:r>
          </a:p>
          <a:p>
            <a:pPr lvl="1" eaLnBrk="1" hangingPunct="1">
              <a:lnSpc>
                <a:spcPct val="150000"/>
              </a:lnSpc>
              <a:defRPr/>
            </a:pPr>
            <a:r>
              <a:rPr lang="en-GB" altLang="en-US" sz="1600" kern="0" dirty="0">
                <a:latin typeface="Roboto" charset="0"/>
                <a:ea typeface="Roboto" charset="0"/>
                <a:cs typeface="Roboto" charset="0"/>
              </a:rPr>
              <a:t>He sold the club to multi-million pound Orient Fan and Businessman in July 2017</a:t>
            </a:r>
          </a:p>
          <a:p>
            <a:pPr lvl="1" eaLnBrk="1" hangingPunct="1">
              <a:lnSpc>
                <a:spcPct val="150000"/>
              </a:lnSpc>
              <a:defRPr/>
            </a:pPr>
            <a:r>
              <a:rPr lang="en-GB" altLang="en-US" sz="1600" kern="0" dirty="0">
                <a:latin typeface="Roboto" charset="0"/>
                <a:ea typeface="Roboto" charset="0"/>
                <a:cs typeface="Roboto" charset="0"/>
              </a:rPr>
              <a:t>The man has a vision and a plan and believes in getting the fundamentals right</a:t>
            </a:r>
          </a:p>
          <a:p>
            <a:pPr lvl="1" eaLnBrk="1" hangingPunct="1">
              <a:lnSpc>
                <a:spcPct val="150000"/>
              </a:lnSpc>
              <a:defRPr/>
            </a:pPr>
            <a:r>
              <a:rPr lang="en-GB" altLang="en-US" sz="1600" kern="0" dirty="0">
                <a:latin typeface="Roboto" charset="0"/>
                <a:ea typeface="Roboto" charset="0"/>
                <a:cs typeface="Roboto" charset="0"/>
              </a:rPr>
              <a:t>The club has found its self-belief again</a:t>
            </a:r>
          </a:p>
          <a:p>
            <a:pPr lvl="1" eaLnBrk="1" hangingPunct="1">
              <a:lnSpc>
                <a:spcPct val="150000"/>
              </a:lnSpc>
              <a:defRPr/>
            </a:pPr>
            <a:r>
              <a:rPr lang="en-GB" altLang="en-US" sz="1600" kern="0" dirty="0">
                <a:latin typeface="Roboto" charset="0"/>
                <a:ea typeface="Roboto" charset="0"/>
                <a:cs typeface="Roboto" charset="0"/>
              </a:rPr>
              <a:t>Hopefully this will be seen as their </a:t>
            </a:r>
            <a:r>
              <a:rPr lang="en-GB" altLang="en-US" sz="1600" kern="0" dirty="0" smtClean="0">
                <a:latin typeface="Roboto" charset="0"/>
                <a:ea typeface="Roboto" charset="0"/>
                <a:cs typeface="Roboto" charset="0"/>
              </a:rPr>
              <a:t>EiB </a:t>
            </a:r>
            <a:r>
              <a:rPr lang="en-GB" altLang="en-US" sz="1600" kern="0" dirty="0">
                <a:latin typeface="Roboto" charset="0"/>
                <a:ea typeface="Roboto" charset="0"/>
                <a:cs typeface="Roboto" charset="0"/>
              </a:rPr>
              <a:t>moment</a:t>
            </a:r>
          </a:p>
          <a:p>
            <a:pPr marL="457200" lvl="1" indent="0" eaLnBrk="1" hangingPunct="1">
              <a:lnSpc>
                <a:spcPct val="150000"/>
              </a:lnSpc>
              <a:buNone/>
              <a:defRPr/>
            </a:pPr>
            <a:endParaRPr lang="en-GB" altLang="en-US" sz="1600" kern="0" dirty="0">
              <a:latin typeface="Roboto" charset="0"/>
              <a:ea typeface="Roboto" charset="0"/>
              <a:cs typeface="Roboto" charset="0"/>
            </a:endParaRPr>
          </a:p>
          <a:p>
            <a:pPr marL="457200" lvl="1" indent="0" eaLnBrk="1" hangingPunct="1">
              <a:lnSpc>
                <a:spcPct val="150000"/>
              </a:lnSpc>
              <a:buNone/>
              <a:defRPr/>
            </a:pPr>
            <a:endParaRPr lang="en-GB" altLang="en-US" sz="1600" kern="0" dirty="0">
              <a:latin typeface="Roboto" charset="0"/>
              <a:ea typeface="Roboto" charset="0"/>
              <a:cs typeface="Roboto" charset="0"/>
            </a:endParaRPr>
          </a:p>
          <a:p>
            <a:pPr lvl="1" eaLnBrk="1" hangingPunct="1">
              <a:lnSpc>
                <a:spcPct val="150000"/>
              </a:lnSpc>
              <a:defRPr/>
            </a:pPr>
            <a:endParaRPr lang="en-GB" altLang="en-US" sz="1600" kern="0" dirty="0">
              <a:latin typeface="Roboto" charset="0"/>
              <a:ea typeface="Roboto" charset="0"/>
              <a:cs typeface="Roboto" charset="0"/>
            </a:endParaRPr>
          </a:p>
          <a:p>
            <a:pPr eaLnBrk="1" hangingPunct="1">
              <a:lnSpc>
                <a:spcPct val="150000"/>
              </a:lnSpc>
              <a:defRPr/>
            </a:pPr>
            <a:endParaRPr lang="en-GB" altLang="en-US" sz="100" kern="0" dirty="0">
              <a:latin typeface="Roboto" charset="0"/>
              <a:ea typeface="Roboto" charset="0"/>
              <a:cs typeface="Roboto" charset="0"/>
            </a:endParaRP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spTree>
    <p:extLst>
      <p:ext uri="{BB962C8B-B14F-4D97-AF65-F5344CB8AC3E}">
        <p14:creationId xmlns:p14="http://schemas.microsoft.com/office/powerpoint/2010/main" val="187621470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0"/>
            <a:ext cx="12192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74428" y="5202748"/>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rgbClr val="0071A7"/>
                </a:solidFill>
                <a:latin typeface="Arial" charset="0"/>
              </a:defRPr>
            </a:lvl1pPr>
            <a:lvl2pPr marL="742950" indent="-285750">
              <a:spcBef>
                <a:spcPct val="20000"/>
              </a:spcBef>
              <a:buBlip>
                <a:blip r:embed="rId4"/>
              </a:buBlip>
              <a:defRPr sz="2400">
                <a:solidFill>
                  <a:srgbClr val="0071A7"/>
                </a:solidFill>
                <a:latin typeface="Arial" charset="0"/>
              </a:defRPr>
            </a:lvl2pPr>
            <a:lvl3pPr marL="1143000" indent="-228600">
              <a:spcBef>
                <a:spcPct val="20000"/>
              </a:spcBef>
              <a:buClr>
                <a:srgbClr val="FF6600"/>
              </a:buClr>
              <a:buFont typeface="Wingdings" charset="2"/>
              <a:buBlip>
                <a:blip r:embed="rId5"/>
              </a:buBlip>
              <a:defRPr sz="2000">
                <a:solidFill>
                  <a:srgbClr val="0071A7"/>
                </a:solidFill>
                <a:latin typeface="Arial" charset="0"/>
              </a:defRPr>
            </a:lvl3pPr>
            <a:lvl4pPr marL="1600200" indent="-228600">
              <a:spcBef>
                <a:spcPct val="20000"/>
              </a:spcBef>
              <a:buChar char="–"/>
              <a:defRPr sz="2000">
                <a:solidFill>
                  <a:srgbClr val="0071A7"/>
                </a:solidFill>
                <a:latin typeface="Arial" charset="0"/>
              </a:defRPr>
            </a:lvl4pPr>
            <a:lvl5pPr marL="2057400" indent="-228600">
              <a:spcBef>
                <a:spcPct val="20000"/>
              </a:spcBef>
              <a:buChar char="»"/>
              <a:defRPr sz="2000">
                <a:solidFill>
                  <a:srgbClr val="0071A7"/>
                </a:solidFill>
                <a:latin typeface="Arial" charset="0"/>
              </a:defRPr>
            </a:lvl5pPr>
            <a:lvl6pPr marL="2514600" indent="-228600" eaLnBrk="0" fontAlgn="base" hangingPunct="0">
              <a:spcBef>
                <a:spcPct val="20000"/>
              </a:spcBef>
              <a:spcAft>
                <a:spcPct val="0"/>
              </a:spcAft>
              <a:buChar char="»"/>
              <a:defRPr sz="2000">
                <a:solidFill>
                  <a:srgbClr val="0071A7"/>
                </a:solidFill>
                <a:latin typeface="Arial" charset="0"/>
              </a:defRPr>
            </a:lvl6pPr>
            <a:lvl7pPr marL="2971800" indent="-228600" eaLnBrk="0" fontAlgn="base" hangingPunct="0">
              <a:spcBef>
                <a:spcPct val="20000"/>
              </a:spcBef>
              <a:spcAft>
                <a:spcPct val="0"/>
              </a:spcAft>
              <a:buChar char="»"/>
              <a:defRPr sz="2000">
                <a:solidFill>
                  <a:srgbClr val="0071A7"/>
                </a:solidFill>
                <a:latin typeface="Arial" charset="0"/>
              </a:defRPr>
            </a:lvl7pPr>
            <a:lvl8pPr marL="3429000" indent="-228600" eaLnBrk="0" fontAlgn="base" hangingPunct="0">
              <a:spcBef>
                <a:spcPct val="20000"/>
              </a:spcBef>
              <a:spcAft>
                <a:spcPct val="0"/>
              </a:spcAft>
              <a:buChar char="»"/>
              <a:defRPr sz="2000">
                <a:solidFill>
                  <a:srgbClr val="0071A7"/>
                </a:solidFill>
                <a:latin typeface="Arial" charset="0"/>
              </a:defRPr>
            </a:lvl8pPr>
            <a:lvl9pPr marL="3886200" indent="-228600" eaLnBrk="0" fontAlgn="base" hangingPunct="0">
              <a:spcBef>
                <a:spcPct val="20000"/>
              </a:spcBef>
              <a:spcAft>
                <a:spcPct val="0"/>
              </a:spcAft>
              <a:buChar char="»"/>
              <a:defRPr sz="2000">
                <a:solidFill>
                  <a:srgbClr val="0071A7"/>
                </a:solidFill>
                <a:latin typeface="Arial" charset="0"/>
              </a:defRPr>
            </a:lvl9pPr>
          </a:lstStyle>
          <a:p>
            <a:pPr algn="ctr" eaLnBrk="1" hangingPunct="1">
              <a:spcBef>
                <a:spcPct val="0"/>
              </a:spcBef>
              <a:buFontTx/>
              <a:buNone/>
            </a:pPr>
            <a:endParaRPr lang="en-GB" altLang="en-US" sz="1100" b="1" dirty="0">
              <a:solidFill>
                <a:srgbClr val="92D050"/>
              </a:solidFill>
              <a:latin typeface="Roboto" charset="0"/>
              <a:ea typeface="Roboto" charset="0"/>
              <a:cs typeface="Roboto" charset="0"/>
            </a:endParaRPr>
          </a:p>
          <a:p>
            <a:pPr marL="52388" algn="ctr">
              <a:lnSpc>
                <a:spcPct val="100000"/>
              </a:lnSpc>
              <a:spcBef>
                <a:spcPts val="290"/>
              </a:spcBef>
              <a:buNone/>
            </a:pPr>
            <a:r>
              <a:rPr lang="en-US" sz="2400" b="1" spc="-75" dirty="0" smtClean="0">
                <a:latin typeface="Roboto" panose="02000000000000000000" pitchFamily="2" charset="0"/>
                <a:ea typeface="Roboto" panose="02000000000000000000" pitchFamily="2" charset="0"/>
                <a:cs typeface="Arial"/>
              </a:rPr>
              <a:t>EiB </a:t>
            </a:r>
            <a:r>
              <a:rPr lang="en-US" sz="2400" b="1" spc="-45" dirty="0" smtClean="0">
                <a:latin typeface="Roboto" panose="02000000000000000000" pitchFamily="2" charset="0"/>
                <a:ea typeface="Roboto" panose="02000000000000000000" pitchFamily="2" charset="0"/>
                <a:cs typeface="Arial"/>
              </a:rPr>
              <a:t>Case </a:t>
            </a:r>
            <a:r>
              <a:rPr lang="en-US" sz="2400" b="1" spc="-50" dirty="0" smtClean="0">
                <a:latin typeface="Roboto" panose="02000000000000000000" pitchFamily="2" charset="0"/>
                <a:ea typeface="Roboto" panose="02000000000000000000" pitchFamily="2" charset="0"/>
                <a:cs typeface="Arial"/>
              </a:rPr>
              <a:t>Study: </a:t>
            </a:r>
            <a:r>
              <a:rPr lang="en-US" sz="2400" b="1" spc="-35" dirty="0" smtClean="0">
                <a:latin typeface="Roboto" panose="02000000000000000000" pitchFamily="2" charset="0"/>
                <a:ea typeface="Roboto" panose="02000000000000000000" pitchFamily="2" charset="0"/>
                <a:cs typeface="Arial"/>
              </a:rPr>
              <a:t>Two </a:t>
            </a:r>
            <a:r>
              <a:rPr lang="en-US" sz="2400" b="1" spc="-40" dirty="0" smtClean="0">
                <a:latin typeface="Roboto" panose="02000000000000000000" pitchFamily="2" charset="0"/>
                <a:ea typeface="Roboto" panose="02000000000000000000" pitchFamily="2" charset="0"/>
                <a:cs typeface="Arial"/>
              </a:rPr>
              <a:t>Years </a:t>
            </a:r>
            <a:r>
              <a:rPr lang="en-US" sz="2400" b="1" spc="-80" dirty="0" smtClean="0">
                <a:latin typeface="Roboto" panose="02000000000000000000" pitchFamily="2" charset="0"/>
                <a:ea typeface="Roboto" panose="02000000000000000000" pitchFamily="2" charset="0"/>
                <a:cs typeface="Arial"/>
              </a:rPr>
              <a:t>On </a:t>
            </a:r>
            <a:r>
              <a:rPr lang="en-US" sz="2400" b="1" spc="-50" dirty="0" smtClean="0">
                <a:latin typeface="Roboto" panose="02000000000000000000" pitchFamily="2" charset="0"/>
                <a:ea typeface="Roboto" panose="02000000000000000000" pitchFamily="2" charset="0"/>
                <a:cs typeface="Arial"/>
              </a:rPr>
              <a:t>From </a:t>
            </a:r>
            <a:r>
              <a:rPr lang="en-US" sz="2400" b="1" spc="-30" dirty="0" smtClean="0">
                <a:latin typeface="Roboto" panose="02000000000000000000" pitchFamily="2" charset="0"/>
                <a:ea typeface="Roboto" panose="02000000000000000000" pitchFamily="2" charset="0"/>
                <a:cs typeface="Arial"/>
              </a:rPr>
              <a:t>Starting </a:t>
            </a:r>
            <a:r>
              <a:rPr lang="en-US" sz="2400" b="1" spc="-40" dirty="0" smtClean="0">
                <a:latin typeface="Roboto" panose="02000000000000000000" pitchFamily="2" charset="0"/>
                <a:ea typeface="Roboto" panose="02000000000000000000" pitchFamily="2" charset="0"/>
                <a:cs typeface="Arial"/>
              </a:rPr>
              <a:t>MGA </a:t>
            </a:r>
            <a:r>
              <a:rPr lang="en-US" sz="2400" b="1" spc="25" dirty="0" smtClean="0">
                <a:latin typeface="Roboto" panose="02000000000000000000" pitchFamily="2" charset="0"/>
                <a:ea typeface="Roboto" panose="02000000000000000000" pitchFamily="2" charset="0"/>
                <a:cs typeface="Arial"/>
              </a:rPr>
              <a:t>MI </a:t>
            </a:r>
            <a:r>
              <a:rPr lang="en-US" sz="2400" b="1" spc="80" dirty="0" smtClean="0">
                <a:latin typeface="Roboto" panose="02000000000000000000" pitchFamily="2" charset="0"/>
                <a:ea typeface="Roboto" panose="02000000000000000000" pitchFamily="2" charset="0"/>
                <a:cs typeface="Arial"/>
              </a:rPr>
              <a:t>– </a:t>
            </a:r>
          </a:p>
          <a:p>
            <a:pPr marL="52388" algn="ctr">
              <a:lnSpc>
                <a:spcPct val="100000"/>
              </a:lnSpc>
              <a:spcBef>
                <a:spcPts val="290"/>
              </a:spcBef>
              <a:buNone/>
            </a:pPr>
            <a:r>
              <a:rPr lang="en-US" sz="2400" b="1" spc="-30" dirty="0" smtClean="0">
                <a:latin typeface="Roboto" panose="02000000000000000000" pitchFamily="2" charset="0"/>
                <a:ea typeface="Roboto" panose="02000000000000000000" pitchFamily="2" charset="0"/>
                <a:cs typeface="Arial"/>
              </a:rPr>
              <a:t>The Trials, </a:t>
            </a:r>
            <a:r>
              <a:rPr lang="en-US" sz="2400" b="1" spc="-35" dirty="0" smtClean="0">
                <a:latin typeface="Roboto" panose="02000000000000000000" pitchFamily="2" charset="0"/>
                <a:ea typeface="Roboto" panose="02000000000000000000" pitchFamily="2" charset="0"/>
                <a:cs typeface="Arial"/>
              </a:rPr>
              <a:t>Tribulations </a:t>
            </a:r>
            <a:r>
              <a:rPr lang="en-US" sz="2400" b="1" spc="-75" dirty="0" smtClean="0">
                <a:latin typeface="Roboto" panose="02000000000000000000" pitchFamily="2" charset="0"/>
                <a:ea typeface="Roboto" panose="02000000000000000000" pitchFamily="2" charset="0"/>
                <a:cs typeface="Arial"/>
              </a:rPr>
              <a:t>&amp;</a:t>
            </a:r>
            <a:r>
              <a:rPr lang="en-US" sz="2400" b="1" spc="-10" dirty="0" smtClean="0">
                <a:latin typeface="Roboto" panose="02000000000000000000" pitchFamily="2" charset="0"/>
                <a:ea typeface="Roboto" panose="02000000000000000000" pitchFamily="2" charset="0"/>
                <a:cs typeface="Arial"/>
              </a:rPr>
              <a:t> </a:t>
            </a:r>
            <a:r>
              <a:rPr lang="en-US" sz="2400" b="1" spc="-40" dirty="0" smtClean="0">
                <a:latin typeface="Roboto" panose="02000000000000000000" pitchFamily="2" charset="0"/>
                <a:ea typeface="Roboto" panose="02000000000000000000" pitchFamily="2" charset="0"/>
                <a:cs typeface="Arial"/>
              </a:rPr>
              <a:t>Rewards.</a:t>
            </a:r>
            <a:r>
              <a:rPr lang="en-US" sz="2400" b="1" dirty="0" smtClean="0">
                <a:latin typeface="Roboto" panose="02000000000000000000" pitchFamily="2" charset="0"/>
                <a:ea typeface="Roboto" panose="02000000000000000000" pitchFamily="2" charset="0"/>
                <a:cs typeface="Arial"/>
              </a:rPr>
              <a:t> </a:t>
            </a:r>
            <a:endParaRPr lang="en-US" sz="2400" b="1" dirty="0">
              <a:latin typeface="Roboto" panose="02000000000000000000" pitchFamily="2" charset="0"/>
              <a:ea typeface="Roboto" panose="02000000000000000000" pitchFamily="2" charset="0"/>
              <a:cs typeface="Arial"/>
            </a:endParaRPr>
          </a:p>
        </p:txBody>
      </p:sp>
      <p:sp>
        <p:nvSpPr>
          <p:cNvPr id="3076" name="Rectangle 6"/>
          <p:cNvSpPr>
            <a:spLocks noChangeArrowheads="1"/>
          </p:cNvSpPr>
          <p:nvPr/>
        </p:nvSpPr>
        <p:spPr bwMode="auto">
          <a:xfrm>
            <a:off x="0" y="6265458"/>
            <a:ext cx="1219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b="1" dirty="0">
                <a:solidFill>
                  <a:srgbClr val="0071A7"/>
                </a:solidFill>
                <a:latin typeface="Roboto" charset="0"/>
                <a:ea typeface="Roboto" charset="0"/>
                <a:cs typeface="Roboto" charset="0"/>
              </a:rPr>
              <a:t>Presented </a:t>
            </a:r>
            <a:r>
              <a:rPr lang="en-GB" altLang="en-US" b="1" dirty="0" smtClean="0">
                <a:solidFill>
                  <a:srgbClr val="0071A7"/>
                </a:solidFill>
                <a:latin typeface="Roboto" charset="0"/>
                <a:ea typeface="Roboto" charset="0"/>
                <a:cs typeface="Roboto" charset="0"/>
              </a:rPr>
              <a:t>by Garry Watson</a:t>
            </a:r>
            <a:endParaRPr lang="en-US" altLang="en-US" sz="800" b="1" dirty="0">
              <a:latin typeface="Roboto" charset="0"/>
              <a:ea typeface="Roboto" charset="0"/>
              <a:cs typeface="Roboto" charset="0"/>
            </a:endParaRPr>
          </a:p>
        </p:txBody>
      </p:sp>
      <p:pic>
        <p:nvPicPr>
          <p:cNvPr id="7" name="Picture 6" descr="C:\Users\Toshiba\AppData\Local\Microsoft\Windows\Temporary Internet Files\Content.Outlook\4163BLVJ\finished 6x4 inch transparent.png">
            <a:extLst>
              <a:ext uri="{FF2B5EF4-FFF2-40B4-BE49-F238E27FC236}">
                <a16:creationId xmlns:a16="http://schemas.microsoft.com/office/drawing/2014/main" xmlns="" id="{49687256-6BC0-48DD-B6AB-168B5D279DD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9426" y="66274"/>
            <a:ext cx="1596390" cy="1064260"/>
          </a:xfrm>
          <a:prstGeom prst="rect">
            <a:avLst/>
          </a:prstGeom>
          <a:noFill/>
          <a:ln>
            <a:noFill/>
          </a:ln>
        </p:spPr>
      </p:pic>
    </p:spTree>
    <p:extLst>
      <p:ext uri="{BB962C8B-B14F-4D97-AF65-F5344CB8AC3E}">
        <p14:creationId xmlns:p14="http://schemas.microsoft.com/office/powerpoint/2010/main" val="18452667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Who or what is a WMIL?</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1277643" y="1064260"/>
            <a:ext cx="10116162" cy="410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lnSpc>
                <a:spcPct val="150000"/>
              </a:lnSpc>
              <a:defRPr/>
            </a:pPr>
            <a:r>
              <a:rPr lang="en-GB" altLang="en-US" sz="2400" kern="0" dirty="0">
                <a:latin typeface="Roboto" charset="0"/>
                <a:ea typeface="Roboto" charset="0"/>
                <a:cs typeface="Roboto" charset="0"/>
              </a:rPr>
              <a:t>WMIL is a Managing General Agent</a:t>
            </a:r>
          </a:p>
          <a:p>
            <a:pPr lvl="1" eaLnBrk="1" hangingPunct="1">
              <a:lnSpc>
                <a:spcPct val="150000"/>
              </a:lnSpc>
              <a:defRPr/>
            </a:pPr>
            <a:r>
              <a:rPr lang="en-GB" altLang="en-US" sz="1600" kern="0" dirty="0">
                <a:latin typeface="Roboto" charset="0"/>
                <a:ea typeface="Roboto" charset="0"/>
                <a:cs typeface="Roboto" charset="0"/>
              </a:rPr>
              <a:t>We offer underwriting products to the broker to supply to his customers (policyholders) and sit between the broker and the ultimate insurer</a:t>
            </a:r>
          </a:p>
          <a:p>
            <a:pPr lvl="1" eaLnBrk="1" hangingPunct="1">
              <a:lnSpc>
                <a:spcPct val="150000"/>
              </a:lnSpc>
              <a:defRPr/>
            </a:pPr>
            <a:r>
              <a:rPr lang="en-GB" altLang="en-US" sz="1600" kern="0" dirty="0">
                <a:latin typeface="Roboto" charset="0"/>
                <a:ea typeface="Roboto" charset="0"/>
                <a:cs typeface="Roboto" charset="0"/>
              </a:rPr>
              <a:t>Established 2011/2012</a:t>
            </a:r>
          </a:p>
          <a:p>
            <a:pPr eaLnBrk="1" hangingPunct="1">
              <a:lnSpc>
                <a:spcPct val="150000"/>
              </a:lnSpc>
              <a:defRPr/>
            </a:pPr>
            <a:r>
              <a:rPr lang="en-GB" altLang="en-US" sz="2400" kern="0" dirty="0" smtClean="0">
                <a:latin typeface="Roboto" charset="0"/>
                <a:ea typeface="Roboto" charset="0"/>
                <a:cs typeface="Roboto" charset="0"/>
              </a:rPr>
              <a:t>What </a:t>
            </a:r>
            <a:r>
              <a:rPr lang="en-GB" altLang="en-US" sz="2400" kern="0" dirty="0">
                <a:latin typeface="Roboto" charset="0"/>
                <a:ea typeface="Roboto" charset="0"/>
                <a:cs typeface="Roboto" charset="0"/>
              </a:rPr>
              <a:t>do WMIL underwrite?</a:t>
            </a:r>
          </a:p>
          <a:p>
            <a:pPr lvl="1" eaLnBrk="1" hangingPunct="1">
              <a:lnSpc>
                <a:spcPct val="150000"/>
              </a:lnSpc>
              <a:defRPr/>
            </a:pPr>
            <a:r>
              <a:rPr lang="en-GB" altLang="en-US" sz="1600" kern="0" dirty="0">
                <a:latin typeface="Roboto" charset="0"/>
                <a:ea typeface="Roboto" charset="0"/>
                <a:cs typeface="Roboto" charset="0"/>
              </a:rPr>
              <a:t>We underwrite commercial fleet business (Taxi, Courier and General Fleet)</a:t>
            </a:r>
          </a:p>
          <a:p>
            <a:pPr lvl="1" eaLnBrk="1" hangingPunct="1">
              <a:lnSpc>
                <a:spcPct val="150000"/>
              </a:lnSpc>
              <a:defRPr/>
            </a:pPr>
            <a:r>
              <a:rPr lang="en-GB" altLang="en-US" sz="1600" kern="0" dirty="0">
                <a:latin typeface="Roboto" charset="0"/>
                <a:ea typeface="Roboto" charset="0"/>
                <a:cs typeface="Roboto" charset="0"/>
              </a:rPr>
              <a:t>We underwrite circa £20m of </a:t>
            </a:r>
            <a:r>
              <a:rPr lang="en-GB" altLang="en-US" sz="1600" kern="0" dirty="0" smtClean="0">
                <a:latin typeface="Roboto" charset="0"/>
                <a:ea typeface="Roboto" charset="0"/>
                <a:cs typeface="Roboto" charset="0"/>
              </a:rPr>
              <a:t>GWP</a:t>
            </a:r>
            <a:endParaRPr lang="en-GB" altLang="en-US" sz="1600" kern="0" dirty="0">
              <a:latin typeface="Roboto" charset="0"/>
              <a:ea typeface="Roboto" charset="0"/>
              <a:cs typeface="Roboto" charset="0"/>
            </a:endParaRPr>
          </a:p>
          <a:p>
            <a:pPr eaLnBrk="1" hangingPunct="1">
              <a:lnSpc>
                <a:spcPct val="150000"/>
              </a:lnSpc>
              <a:defRPr/>
            </a:pPr>
            <a:endParaRPr lang="en-GB" altLang="en-US" sz="100" kern="0" dirty="0">
              <a:latin typeface="Roboto" charset="0"/>
              <a:ea typeface="Roboto" charset="0"/>
              <a:cs typeface="Roboto" charset="0"/>
            </a:endParaRPr>
          </a:p>
          <a:p>
            <a:pPr eaLnBrk="1" hangingPunct="1">
              <a:lnSpc>
                <a:spcPct val="150000"/>
              </a:lnSpc>
              <a:defRPr/>
            </a:pPr>
            <a:endParaRPr lang="en-GB" altLang="en-US" sz="100" kern="0" dirty="0">
              <a:latin typeface="Roboto" charset="0"/>
              <a:ea typeface="Roboto" charset="0"/>
              <a:cs typeface="Roboto" charset="0"/>
            </a:endParaRPr>
          </a:p>
          <a:p>
            <a:pPr eaLnBrk="1" hangingPunct="1">
              <a:lnSpc>
                <a:spcPct val="150000"/>
              </a:lnSpc>
              <a:defRPr/>
            </a:pPr>
            <a:r>
              <a:rPr lang="en-GB" altLang="en-US" sz="2400" kern="0" dirty="0">
                <a:latin typeface="Roboto" charset="0"/>
                <a:ea typeface="Roboto" charset="0"/>
                <a:cs typeface="Roboto" charset="0"/>
              </a:rPr>
              <a:t>How are we judged?</a:t>
            </a:r>
          </a:p>
          <a:p>
            <a:pPr lvl="1" eaLnBrk="1" hangingPunct="1">
              <a:lnSpc>
                <a:spcPct val="150000"/>
              </a:lnSpc>
              <a:defRPr/>
            </a:pPr>
            <a:r>
              <a:rPr lang="en-GB" altLang="en-US" sz="1600" kern="0" dirty="0">
                <a:latin typeface="Roboto" charset="0"/>
                <a:ea typeface="Roboto" charset="0"/>
                <a:cs typeface="Roboto" charset="0"/>
              </a:rPr>
              <a:t>Shareholders and investors by profit</a:t>
            </a:r>
          </a:p>
          <a:p>
            <a:pPr lvl="1" eaLnBrk="1" hangingPunct="1">
              <a:lnSpc>
                <a:spcPct val="150000"/>
              </a:lnSpc>
              <a:defRPr/>
            </a:pPr>
            <a:r>
              <a:rPr lang="en-GB" altLang="en-US" sz="1600" kern="0" dirty="0">
                <a:latin typeface="Roboto" charset="0"/>
                <a:ea typeface="Roboto" charset="0"/>
                <a:cs typeface="Roboto" charset="0"/>
              </a:rPr>
              <a:t>By our Capacity/Carrier (New India) by delivering an underwriting profit (Premiums are more than claims, reinsurance, acquisition and other costs)</a:t>
            </a: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5610" y="0"/>
            <a:ext cx="1596390" cy="1064260"/>
          </a:xfrm>
          <a:prstGeom prst="rect">
            <a:avLst/>
          </a:prstGeom>
          <a:noFill/>
          <a:ln>
            <a:noFill/>
          </a:ln>
        </p:spPr>
      </p:pic>
    </p:spTree>
    <p:extLst>
      <p:ext uri="{BB962C8B-B14F-4D97-AF65-F5344CB8AC3E}">
        <p14:creationId xmlns:p14="http://schemas.microsoft.com/office/powerpoint/2010/main" val="158653436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151" y="0"/>
            <a:ext cx="7954731" cy="908050"/>
          </a:xfrm>
        </p:spPr>
        <p:txBody>
          <a:bodyPr/>
          <a:lstStyle/>
          <a:p>
            <a:pPr algn="ctr"/>
            <a:r>
              <a:rPr lang="en-GB" dirty="0"/>
              <a:t>How did we get in such a bloody mess?</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1083250" y="1072038"/>
            <a:ext cx="10382531" cy="410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lnSpc>
                <a:spcPct val="150000"/>
              </a:lnSpc>
              <a:defRPr/>
            </a:pPr>
            <a:r>
              <a:rPr lang="en-GB" altLang="en-US" sz="2400" kern="0" dirty="0">
                <a:latin typeface="Roboto" charset="0"/>
                <a:ea typeface="Roboto" charset="0"/>
                <a:cs typeface="Roboto" charset="0"/>
              </a:rPr>
              <a:t>It’s not just us! The insurance industry and software houses were not ready for the new generation of MGAs</a:t>
            </a:r>
          </a:p>
          <a:p>
            <a:pPr lvl="1" eaLnBrk="1" hangingPunct="1">
              <a:lnSpc>
                <a:spcPct val="150000"/>
              </a:lnSpc>
              <a:defRPr/>
            </a:pPr>
            <a:r>
              <a:rPr lang="en-GB" altLang="en-US" sz="1600" kern="0" dirty="0">
                <a:latin typeface="Roboto" charset="0"/>
                <a:ea typeface="Roboto" charset="0"/>
                <a:cs typeface="Roboto" charset="0"/>
              </a:rPr>
              <a:t>General lack of investment over the past 30 years</a:t>
            </a:r>
          </a:p>
          <a:p>
            <a:pPr lvl="1" eaLnBrk="1" hangingPunct="1">
              <a:lnSpc>
                <a:spcPct val="150000"/>
              </a:lnSpc>
              <a:defRPr/>
            </a:pPr>
            <a:r>
              <a:rPr lang="en-GB" altLang="en-US" sz="1600" kern="0" dirty="0">
                <a:latin typeface="Roboto" charset="0"/>
                <a:ea typeface="Roboto" charset="0"/>
                <a:cs typeface="Roboto" charset="0"/>
              </a:rPr>
              <a:t>Emerging MGA Market not understood by the software industry or their capacity</a:t>
            </a:r>
          </a:p>
          <a:p>
            <a:pPr lvl="1" eaLnBrk="1" hangingPunct="1">
              <a:lnSpc>
                <a:spcPct val="150000"/>
              </a:lnSpc>
              <a:defRPr/>
            </a:pPr>
            <a:r>
              <a:rPr lang="en-GB" altLang="en-US" sz="1600" kern="0" dirty="0">
                <a:latin typeface="Roboto" charset="0"/>
                <a:ea typeface="Roboto" charset="0"/>
                <a:cs typeface="Roboto" charset="0"/>
              </a:rPr>
              <a:t>Modern </a:t>
            </a:r>
            <a:r>
              <a:rPr lang="en-GB" altLang="en-US" sz="1600" kern="0" dirty="0" err="1">
                <a:latin typeface="Roboto" charset="0"/>
                <a:ea typeface="Roboto" charset="0"/>
                <a:cs typeface="Roboto" charset="0"/>
              </a:rPr>
              <a:t>.net</a:t>
            </a:r>
            <a:r>
              <a:rPr lang="en-GB" altLang="en-US" sz="1600" kern="0" dirty="0">
                <a:latin typeface="Roboto" charset="0"/>
                <a:ea typeface="Roboto" charset="0"/>
                <a:cs typeface="Roboto" charset="0"/>
              </a:rPr>
              <a:t> style technology, but lack of understanding of the business model and the information required to run the </a:t>
            </a:r>
            <a:r>
              <a:rPr lang="en-GB" altLang="en-US" sz="1600" kern="0" dirty="0" smtClean="0">
                <a:latin typeface="Roboto" charset="0"/>
                <a:ea typeface="Roboto" charset="0"/>
                <a:cs typeface="Roboto" charset="0"/>
              </a:rPr>
              <a:t>business</a:t>
            </a:r>
            <a:endParaRPr lang="en-GB" altLang="en-US" sz="1600" kern="0" dirty="0">
              <a:latin typeface="Roboto" charset="0"/>
              <a:ea typeface="Roboto" charset="0"/>
              <a:cs typeface="Roboto" charset="0"/>
            </a:endParaRPr>
          </a:p>
          <a:p>
            <a:pPr eaLnBrk="1" hangingPunct="1">
              <a:lnSpc>
                <a:spcPct val="150000"/>
              </a:lnSpc>
              <a:defRPr/>
            </a:pPr>
            <a:r>
              <a:rPr lang="en-GB" altLang="en-US" sz="2400" kern="0" dirty="0">
                <a:latin typeface="Roboto" charset="0"/>
                <a:ea typeface="Roboto" charset="0"/>
                <a:cs typeface="Roboto" charset="0"/>
              </a:rPr>
              <a:t>How were we getting through the day?</a:t>
            </a:r>
          </a:p>
          <a:p>
            <a:pPr lvl="1" eaLnBrk="1" hangingPunct="1">
              <a:lnSpc>
                <a:spcPct val="150000"/>
              </a:lnSpc>
              <a:defRPr/>
            </a:pPr>
            <a:r>
              <a:rPr lang="en-GB" altLang="en-US" sz="1600" kern="0" dirty="0">
                <a:latin typeface="Roboto" charset="0"/>
                <a:ea typeface="Roboto" charset="0"/>
                <a:cs typeface="Roboto" charset="0"/>
              </a:rPr>
              <a:t>Basically, we weren’t</a:t>
            </a:r>
          </a:p>
          <a:p>
            <a:pPr lvl="1" eaLnBrk="1" hangingPunct="1">
              <a:lnSpc>
                <a:spcPct val="150000"/>
              </a:lnSpc>
              <a:defRPr/>
            </a:pPr>
            <a:r>
              <a:rPr lang="en-GB" altLang="en-US" sz="1600" kern="0" dirty="0">
                <a:latin typeface="Roboto" charset="0"/>
                <a:ea typeface="Roboto" charset="0"/>
                <a:cs typeface="Roboto" charset="0"/>
              </a:rPr>
              <a:t>Manual process using Excel and old cigarette packets</a:t>
            </a:r>
          </a:p>
          <a:p>
            <a:pPr lvl="1" eaLnBrk="1" hangingPunct="1">
              <a:lnSpc>
                <a:spcPct val="150000"/>
              </a:lnSpc>
              <a:defRPr/>
            </a:pPr>
            <a:r>
              <a:rPr lang="en-GB" altLang="en-US" sz="1600" kern="0" dirty="0">
                <a:latin typeface="Roboto" charset="0"/>
                <a:ea typeface="Roboto" charset="0"/>
                <a:cs typeface="Roboto" charset="0"/>
              </a:rPr>
              <a:t>Highly  paid and experienced staff downloading and manipulating data</a:t>
            </a:r>
          </a:p>
          <a:p>
            <a:pPr lvl="1" eaLnBrk="1" hangingPunct="1">
              <a:lnSpc>
                <a:spcPct val="150000"/>
              </a:lnSpc>
              <a:defRPr/>
            </a:pPr>
            <a:r>
              <a:rPr lang="en-GB" altLang="en-US" sz="1600" kern="0" dirty="0">
                <a:latin typeface="Roboto" charset="0"/>
                <a:ea typeface="Roboto" charset="0"/>
                <a:cs typeface="Roboto" charset="0"/>
              </a:rPr>
              <a:t>Poor decisions based on bad data</a:t>
            </a:r>
          </a:p>
          <a:p>
            <a:pPr lvl="1" eaLnBrk="1" hangingPunct="1">
              <a:lnSpc>
                <a:spcPct val="150000"/>
              </a:lnSpc>
              <a:defRPr/>
            </a:pPr>
            <a:r>
              <a:rPr lang="en-GB" altLang="en-US" sz="1600" kern="0" dirty="0">
                <a:latin typeface="Roboto" charset="0"/>
                <a:ea typeface="Roboto" charset="0"/>
                <a:cs typeface="Roboto" charset="0"/>
              </a:rPr>
              <a:t>Let’s not even talk about triangulations ………………</a:t>
            </a: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5610" y="7778"/>
            <a:ext cx="1596390" cy="1064260"/>
          </a:xfrm>
          <a:prstGeom prst="rect">
            <a:avLst/>
          </a:prstGeom>
          <a:noFill/>
          <a:ln>
            <a:noFill/>
          </a:ln>
        </p:spPr>
      </p:pic>
    </p:spTree>
    <p:extLst>
      <p:ext uri="{BB962C8B-B14F-4D97-AF65-F5344CB8AC3E}">
        <p14:creationId xmlns:p14="http://schemas.microsoft.com/office/powerpoint/2010/main" val="172606098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25</a:t>
            </a:r>
            <a:r>
              <a:rPr lang="en-GB" baseline="30000" dirty="0"/>
              <a:t>th</a:t>
            </a:r>
            <a:r>
              <a:rPr lang="en-GB" dirty="0"/>
              <a:t> May 2014</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957914" y="1416104"/>
            <a:ext cx="10882152" cy="410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2400" kern="0" dirty="0">
                <a:latin typeface="Roboto" charset="0"/>
                <a:ea typeface="Roboto" charset="0"/>
                <a:cs typeface="Roboto" charset="0"/>
              </a:rPr>
              <a:t>An hour or two before kick-off …. Orient v Rotherham play-off final 2014 the day it all changed for WMIL and the O’s</a:t>
            </a:r>
          </a:p>
          <a:p>
            <a:pPr marL="0" indent="0" eaLnBrk="1" hangingPunct="1">
              <a:buNone/>
              <a:defRPr/>
            </a:pPr>
            <a:endParaRPr lang="en-GB" altLang="en-US" sz="2400" kern="0" dirty="0">
              <a:latin typeface="Roboto" charset="0"/>
              <a:ea typeface="Roboto" charset="0"/>
              <a:cs typeface="Roboto" charset="0"/>
            </a:endParaRPr>
          </a:p>
          <a:p>
            <a:pPr marL="0" indent="0" eaLnBrk="1" hangingPunct="1">
              <a:buNone/>
              <a:defRPr/>
            </a:pPr>
            <a:endParaRPr lang="en-GB" altLang="en-US" sz="2400" kern="0" dirty="0">
              <a:latin typeface="Roboto" charset="0"/>
              <a:ea typeface="Roboto" charset="0"/>
              <a:cs typeface="Roboto" charset="0"/>
            </a:endParaRPr>
          </a:p>
          <a:p>
            <a:pPr marL="0" indent="0" eaLnBrk="1" hangingPunct="1">
              <a:buNone/>
              <a:defRPr/>
            </a:pPr>
            <a:endParaRPr lang="en-GB" altLang="en-US" sz="2400" kern="0" dirty="0">
              <a:latin typeface="Roboto" charset="0"/>
              <a:ea typeface="Roboto" charset="0"/>
              <a:cs typeface="Roboto" charset="0"/>
            </a:endParaRPr>
          </a:p>
          <a:p>
            <a:pPr marL="0" indent="0" eaLnBrk="1" hangingPunct="1">
              <a:buNone/>
              <a:defRPr/>
            </a:pPr>
            <a:endParaRPr lang="en-GB" altLang="en-US" sz="2400" kern="0" dirty="0">
              <a:latin typeface="Roboto" charset="0"/>
              <a:ea typeface="Roboto" charset="0"/>
              <a:cs typeface="Roboto" charset="0"/>
            </a:endParaRPr>
          </a:p>
          <a:p>
            <a:pPr marL="0" indent="0" eaLnBrk="1" hangingPunct="1">
              <a:buNone/>
              <a:defRPr/>
            </a:pPr>
            <a:endParaRPr lang="en-GB" altLang="en-US" sz="2400" kern="0" dirty="0">
              <a:latin typeface="Roboto" charset="0"/>
              <a:ea typeface="Roboto" charset="0"/>
              <a:cs typeface="Roboto" charset="0"/>
            </a:endParaRP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1145" y="-6350"/>
            <a:ext cx="1596390" cy="1064260"/>
          </a:xfrm>
          <a:prstGeom prst="rect">
            <a:avLst/>
          </a:prstGeom>
          <a:noFill/>
          <a:ln>
            <a:noFill/>
          </a:ln>
        </p:spPr>
      </p:pic>
      <p:pic>
        <p:nvPicPr>
          <p:cNvPr id="4" name="Picture 3">
            <a:extLst>
              <a:ext uri="{FF2B5EF4-FFF2-40B4-BE49-F238E27FC236}">
                <a16:creationId xmlns="" xmlns:a16="http://schemas.microsoft.com/office/drawing/2014/main" id="{7C98EEC3-1485-463C-A1D9-9D46C2A583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6255" y="2656432"/>
            <a:ext cx="7305773" cy="3489712"/>
          </a:xfrm>
          <a:prstGeom prst="rect">
            <a:avLst/>
          </a:prstGeom>
        </p:spPr>
      </p:pic>
    </p:spTree>
    <p:extLst>
      <p:ext uri="{BB962C8B-B14F-4D97-AF65-F5344CB8AC3E}">
        <p14:creationId xmlns:p14="http://schemas.microsoft.com/office/powerpoint/2010/main" val="169782079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734" y="-24077"/>
            <a:ext cx="7200900" cy="908050"/>
          </a:xfrm>
        </p:spPr>
        <p:txBody>
          <a:bodyPr/>
          <a:lstStyle/>
          <a:p>
            <a:pPr algn="ctr"/>
            <a:r>
              <a:rPr lang="en-GB" dirty="0"/>
              <a:t>25</a:t>
            </a:r>
            <a:r>
              <a:rPr lang="en-GB" baseline="30000" dirty="0"/>
              <a:t>th</a:t>
            </a:r>
            <a:r>
              <a:rPr lang="en-GB" dirty="0"/>
              <a:t> May 2014</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894108" y="1291412"/>
            <a:ext cx="10882152" cy="544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2400" kern="0" dirty="0">
                <a:latin typeface="Roboto" charset="0"/>
                <a:ea typeface="Roboto" charset="0"/>
                <a:cs typeface="Roboto" charset="0"/>
              </a:rPr>
              <a:t>A chance meeting with Paul Martin </a:t>
            </a:r>
          </a:p>
          <a:p>
            <a:pPr marL="0" indent="0" eaLnBrk="1" hangingPunct="1">
              <a:buNone/>
              <a:defRPr/>
            </a:pPr>
            <a:r>
              <a:rPr lang="en-GB" altLang="en-US" sz="2400" kern="0" dirty="0" smtClean="0">
                <a:latin typeface="Roboto" charset="0"/>
                <a:ea typeface="Roboto" charset="0"/>
                <a:cs typeface="Roboto" charset="0"/>
              </a:rPr>
              <a:t>(</a:t>
            </a:r>
            <a:r>
              <a:rPr lang="en-GB" altLang="en-US" sz="2400" kern="0" dirty="0">
                <a:latin typeface="Roboto" charset="0"/>
                <a:ea typeface="Roboto" charset="0"/>
                <a:cs typeface="Roboto" charset="0"/>
              </a:rPr>
              <a:t>who, just to clarify things is a Spurs supporter)</a:t>
            </a:r>
          </a:p>
          <a:p>
            <a:pPr marL="0" indent="0" eaLnBrk="1" hangingPunct="1">
              <a:buNone/>
              <a:defRPr/>
            </a:pPr>
            <a:endParaRPr lang="en-GB" altLang="en-US" sz="2400" kern="0" dirty="0">
              <a:latin typeface="Roboto" charset="0"/>
              <a:ea typeface="Roboto" charset="0"/>
              <a:cs typeface="Roboto" charset="0"/>
            </a:endParaRPr>
          </a:p>
          <a:p>
            <a:pPr marL="0" indent="0" eaLnBrk="1" hangingPunct="1">
              <a:buNone/>
              <a:defRPr/>
            </a:pPr>
            <a:r>
              <a:rPr lang="en-GB" altLang="en-US" sz="2400" b="1" kern="0" dirty="0">
                <a:latin typeface="Roboto" charset="0"/>
                <a:ea typeface="Roboto" charset="0"/>
                <a:cs typeface="Roboto" charset="0"/>
              </a:rPr>
              <a:t>Firstly I need to point out that drink had been taken ………………</a:t>
            </a:r>
          </a:p>
          <a:p>
            <a:pPr marL="0" indent="0" eaLnBrk="1" hangingPunct="1">
              <a:buNone/>
              <a:defRPr/>
            </a:pPr>
            <a:r>
              <a:rPr lang="en-GB" altLang="en-US" sz="2400" kern="0" dirty="0">
                <a:latin typeface="Roboto" charset="0"/>
                <a:ea typeface="Roboto" charset="0"/>
                <a:cs typeface="Roboto" charset="0"/>
              </a:rPr>
              <a:t>Me “Hi Paul, not seen you since the class of 79”</a:t>
            </a:r>
          </a:p>
          <a:p>
            <a:pPr marL="0" indent="0" eaLnBrk="1" hangingPunct="1">
              <a:buNone/>
              <a:defRPr/>
            </a:pPr>
            <a:r>
              <a:rPr lang="en-GB" altLang="en-US" sz="2400" b="1" kern="0" dirty="0">
                <a:latin typeface="Roboto" charset="0"/>
                <a:ea typeface="Roboto" charset="0"/>
                <a:cs typeface="Roboto" charset="0"/>
              </a:rPr>
              <a:t>Paul “You’ve got fat and bald”</a:t>
            </a:r>
          </a:p>
          <a:p>
            <a:pPr marL="0" indent="0" eaLnBrk="1" hangingPunct="1">
              <a:buNone/>
              <a:defRPr/>
            </a:pPr>
            <a:r>
              <a:rPr lang="en-GB" altLang="en-US" sz="2400" kern="0" dirty="0">
                <a:latin typeface="Roboto" charset="0"/>
                <a:ea typeface="Roboto" charset="0"/>
                <a:cs typeface="Roboto" charset="0"/>
              </a:rPr>
              <a:t>Me “Have you looked in the mirror lately”?</a:t>
            </a:r>
          </a:p>
          <a:p>
            <a:pPr marL="0" indent="0" eaLnBrk="1" hangingPunct="1">
              <a:buNone/>
              <a:defRPr/>
            </a:pPr>
            <a:r>
              <a:rPr lang="en-GB" altLang="en-US" sz="2400" b="1" kern="0" dirty="0">
                <a:latin typeface="Roboto" charset="0"/>
                <a:ea typeface="Roboto" charset="0"/>
                <a:cs typeface="Roboto" charset="0"/>
              </a:rPr>
              <a:t>Paul “What you doing these days”?</a:t>
            </a:r>
          </a:p>
          <a:p>
            <a:pPr marL="0" indent="0" eaLnBrk="1" hangingPunct="1">
              <a:buNone/>
              <a:defRPr/>
            </a:pPr>
            <a:r>
              <a:rPr lang="en-GB" altLang="en-US" sz="2400" kern="0" dirty="0">
                <a:latin typeface="Roboto" charset="0"/>
                <a:ea typeface="Roboto" charset="0"/>
                <a:cs typeface="Roboto" charset="0"/>
              </a:rPr>
              <a:t>Me “Insurance, run an MGA, don’t expect you to know what that is, you”?</a:t>
            </a:r>
          </a:p>
          <a:p>
            <a:pPr marL="0" indent="0" eaLnBrk="1" hangingPunct="1">
              <a:buNone/>
              <a:defRPr/>
            </a:pPr>
            <a:r>
              <a:rPr lang="en-GB" altLang="en-US" sz="2400" b="1" kern="0" dirty="0">
                <a:latin typeface="Roboto" charset="0"/>
                <a:ea typeface="Roboto" charset="0"/>
                <a:cs typeface="Roboto" charset="0"/>
              </a:rPr>
              <a:t>Paul “I run a company that supplies management information solutions”</a:t>
            </a:r>
          </a:p>
          <a:p>
            <a:pPr marL="0" indent="0" eaLnBrk="1" hangingPunct="1">
              <a:buNone/>
              <a:defRPr/>
            </a:pPr>
            <a:r>
              <a:rPr lang="en-GB" altLang="en-US" sz="2400" kern="0" dirty="0">
                <a:latin typeface="Roboto" charset="0"/>
                <a:ea typeface="Roboto" charset="0"/>
                <a:cs typeface="Roboto" charset="0"/>
              </a:rPr>
              <a:t>Me “Really, we should talk ……. Let me just go and watch Orient get promoted and I will give you a ring”</a:t>
            </a: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72" y="351843"/>
            <a:ext cx="1596390" cy="1064260"/>
          </a:xfrm>
          <a:prstGeom prst="rect">
            <a:avLst/>
          </a:prstGeom>
          <a:noFill/>
          <a:ln>
            <a:noFill/>
          </a:ln>
        </p:spPr>
      </p:pic>
    </p:spTree>
    <p:extLst>
      <p:ext uri="{BB962C8B-B14F-4D97-AF65-F5344CB8AC3E}">
        <p14:creationId xmlns:p14="http://schemas.microsoft.com/office/powerpoint/2010/main" val="16589342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fade">
                                      <p:cBhvr>
                                        <p:cTn id="5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25</a:t>
            </a:r>
            <a:r>
              <a:rPr lang="en-GB" baseline="30000" dirty="0"/>
              <a:t>th</a:t>
            </a:r>
            <a:r>
              <a:rPr lang="en-GB" dirty="0"/>
              <a:t> May 2014</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957914" y="1179036"/>
            <a:ext cx="10882152" cy="544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2400" kern="0" dirty="0">
                <a:latin typeface="Roboto" charset="0"/>
                <a:ea typeface="Roboto" charset="0"/>
                <a:cs typeface="Roboto" charset="0"/>
              </a:rPr>
              <a:t>Half-time ……………. 2-0 to the Orient! And at this moment I am not even worried about our Management Information. Championship here we come</a:t>
            </a:r>
          </a:p>
          <a:p>
            <a:pPr marL="0" indent="0" eaLnBrk="1" hangingPunct="1">
              <a:buNone/>
              <a:defRPr/>
            </a:pPr>
            <a:r>
              <a:rPr lang="en-GB" altLang="en-US" sz="2400" kern="0" dirty="0">
                <a:latin typeface="Roboto" charset="0"/>
                <a:ea typeface="Roboto" charset="0"/>
                <a:cs typeface="Roboto" charset="0"/>
              </a:rPr>
              <a:t> </a:t>
            </a:r>
          </a:p>
          <a:p>
            <a:pPr marL="0" indent="0" eaLnBrk="1" hangingPunct="1">
              <a:buNone/>
              <a:defRPr/>
            </a:pPr>
            <a:endParaRPr lang="en-GB" altLang="en-US" sz="2400" kern="0" dirty="0">
              <a:latin typeface="Roboto" charset="0"/>
              <a:ea typeface="Roboto" charset="0"/>
              <a:cs typeface="Roboto" charset="0"/>
            </a:endParaRP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72" y="351843"/>
            <a:ext cx="1596390" cy="1064260"/>
          </a:xfrm>
          <a:prstGeom prst="rect">
            <a:avLst/>
          </a:prstGeom>
          <a:noFill/>
          <a:ln>
            <a:noFill/>
          </a:ln>
        </p:spPr>
      </p:pic>
      <p:pic>
        <p:nvPicPr>
          <p:cNvPr id="4" name="Picture 3">
            <a:extLst>
              <a:ext uri="{FF2B5EF4-FFF2-40B4-BE49-F238E27FC236}">
                <a16:creationId xmlns="" xmlns:a16="http://schemas.microsoft.com/office/drawing/2014/main" id="{3DD57691-F57D-45B3-8989-EF304D88CF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1918" y="2022763"/>
            <a:ext cx="7669279" cy="4467234"/>
          </a:xfrm>
          <a:prstGeom prst="rect">
            <a:avLst/>
          </a:prstGeom>
        </p:spPr>
      </p:pic>
    </p:spTree>
    <p:extLst>
      <p:ext uri="{BB962C8B-B14F-4D97-AF65-F5344CB8AC3E}">
        <p14:creationId xmlns:p14="http://schemas.microsoft.com/office/powerpoint/2010/main" val="92854067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25</a:t>
            </a:r>
            <a:r>
              <a:rPr lang="en-GB" baseline="30000" dirty="0"/>
              <a:t>th</a:t>
            </a:r>
            <a:r>
              <a:rPr lang="en-GB" dirty="0"/>
              <a:t> May 2014</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1142642" y="1150060"/>
            <a:ext cx="10882152" cy="544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2400" kern="0" dirty="0">
                <a:latin typeface="Roboto" charset="0"/>
                <a:ea typeface="Roboto" charset="0"/>
                <a:cs typeface="Roboto" charset="0"/>
              </a:rPr>
              <a:t>Full-time  ………………… Lost on penalties. </a:t>
            </a:r>
            <a:br>
              <a:rPr lang="en-GB" altLang="en-US" sz="2400" kern="0" dirty="0">
                <a:latin typeface="Roboto" charset="0"/>
                <a:ea typeface="Roboto" charset="0"/>
                <a:cs typeface="Roboto" charset="0"/>
              </a:rPr>
            </a:br>
            <a:r>
              <a:rPr lang="en-GB" altLang="en-US" sz="2400" kern="0" dirty="0">
                <a:latin typeface="Roboto" charset="0"/>
                <a:ea typeface="Roboto" charset="0"/>
                <a:cs typeface="Roboto" charset="0"/>
              </a:rPr>
              <a:t>A defining day for the O’s and also for WMIL</a:t>
            </a:r>
          </a:p>
          <a:p>
            <a:pPr marL="0" indent="0" eaLnBrk="1" hangingPunct="1">
              <a:buNone/>
              <a:defRPr/>
            </a:pPr>
            <a:endParaRPr lang="en-GB" altLang="en-US" sz="2400" kern="0" dirty="0">
              <a:latin typeface="Roboto" charset="0"/>
              <a:ea typeface="Roboto" charset="0"/>
              <a:cs typeface="Roboto" charset="0"/>
            </a:endParaRPr>
          </a:p>
          <a:p>
            <a:pPr marL="0" indent="0" eaLnBrk="1" hangingPunct="1">
              <a:buNone/>
              <a:defRPr/>
            </a:pPr>
            <a:endParaRPr lang="en-GB" altLang="en-US" sz="2400" kern="0" dirty="0">
              <a:latin typeface="Roboto" charset="0"/>
              <a:ea typeface="Roboto" charset="0"/>
              <a:cs typeface="Roboto" charset="0"/>
            </a:endParaRP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72" y="351843"/>
            <a:ext cx="1596390" cy="1064260"/>
          </a:xfrm>
          <a:prstGeom prst="rect">
            <a:avLst/>
          </a:prstGeom>
          <a:noFill/>
          <a:ln>
            <a:noFill/>
          </a:ln>
        </p:spPr>
      </p:pic>
      <p:pic>
        <p:nvPicPr>
          <p:cNvPr id="4" name="Picture 3">
            <a:extLst>
              <a:ext uri="{FF2B5EF4-FFF2-40B4-BE49-F238E27FC236}">
                <a16:creationId xmlns="" xmlns:a16="http://schemas.microsoft.com/office/drawing/2014/main" id="{56E5CE97-72A0-4E08-B238-74577FCA4F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0267" y="2023166"/>
            <a:ext cx="9040305" cy="4467191"/>
          </a:xfrm>
          <a:prstGeom prst="rect">
            <a:avLst/>
          </a:prstGeom>
        </p:spPr>
      </p:pic>
    </p:spTree>
    <p:extLst>
      <p:ext uri="{BB962C8B-B14F-4D97-AF65-F5344CB8AC3E}">
        <p14:creationId xmlns:p14="http://schemas.microsoft.com/office/powerpoint/2010/main" val="21951239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25</a:t>
            </a:r>
            <a:r>
              <a:rPr lang="en-GB" baseline="30000" dirty="0"/>
              <a:t>th</a:t>
            </a:r>
            <a:r>
              <a:rPr lang="en-GB" dirty="0"/>
              <a:t> May 2014</a:t>
            </a: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1143918" y="1416103"/>
            <a:ext cx="10382531" cy="410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lnSpc>
                <a:spcPct val="150000"/>
              </a:lnSpc>
              <a:defRPr/>
            </a:pPr>
            <a:r>
              <a:rPr lang="en-GB" altLang="en-US" sz="2000" kern="0" dirty="0">
                <a:latin typeface="Roboto" charset="0"/>
                <a:ea typeface="Roboto" charset="0"/>
                <a:cs typeface="Roboto" charset="0"/>
              </a:rPr>
              <a:t>WMIL was at this stage at a very low point </a:t>
            </a:r>
          </a:p>
          <a:p>
            <a:pPr eaLnBrk="1" hangingPunct="1">
              <a:lnSpc>
                <a:spcPct val="150000"/>
              </a:lnSpc>
              <a:defRPr/>
            </a:pPr>
            <a:r>
              <a:rPr lang="en-GB" altLang="en-US" sz="2000" kern="0" dirty="0">
                <a:latin typeface="Roboto" charset="0"/>
                <a:ea typeface="Roboto" charset="0"/>
                <a:cs typeface="Roboto" charset="0"/>
              </a:rPr>
              <a:t>Poor underwriting results</a:t>
            </a:r>
          </a:p>
          <a:p>
            <a:pPr eaLnBrk="1" hangingPunct="1">
              <a:lnSpc>
                <a:spcPct val="150000"/>
              </a:lnSpc>
              <a:defRPr/>
            </a:pPr>
            <a:r>
              <a:rPr lang="en-GB" altLang="en-US" sz="2000" kern="0" dirty="0">
                <a:latin typeface="Roboto" charset="0"/>
                <a:ea typeface="Roboto" charset="0"/>
                <a:cs typeface="Roboto" charset="0"/>
              </a:rPr>
              <a:t>Losing money</a:t>
            </a:r>
          </a:p>
          <a:p>
            <a:pPr eaLnBrk="1" hangingPunct="1">
              <a:lnSpc>
                <a:spcPct val="150000"/>
              </a:lnSpc>
              <a:defRPr/>
            </a:pPr>
            <a:r>
              <a:rPr lang="en-GB" altLang="en-US" sz="2000" kern="0" dirty="0">
                <a:latin typeface="Roboto" charset="0"/>
                <a:ea typeface="Roboto" charset="0"/>
                <a:cs typeface="Roboto" charset="0"/>
              </a:rPr>
              <a:t>Unable to produce even simple reports without laborious and manual processes</a:t>
            </a:r>
          </a:p>
          <a:p>
            <a:pPr eaLnBrk="1" hangingPunct="1">
              <a:lnSpc>
                <a:spcPct val="150000"/>
              </a:lnSpc>
              <a:defRPr/>
            </a:pPr>
            <a:r>
              <a:rPr lang="en-GB" altLang="en-US" sz="2000" kern="0" dirty="0">
                <a:latin typeface="Roboto" charset="0"/>
                <a:ea typeface="Roboto" charset="0"/>
                <a:cs typeface="Roboto" charset="0"/>
              </a:rPr>
              <a:t>Losing the faith of both capacity and investors</a:t>
            </a:r>
          </a:p>
          <a:p>
            <a:pPr eaLnBrk="1" hangingPunct="1">
              <a:lnSpc>
                <a:spcPct val="150000"/>
              </a:lnSpc>
              <a:defRPr/>
            </a:pPr>
            <a:r>
              <a:rPr lang="en-GB" altLang="en-US" sz="2000" kern="0" dirty="0">
                <a:latin typeface="Roboto" charset="0"/>
                <a:ea typeface="Roboto" charset="0"/>
                <a:cs typeface="Roboto" charset="0"/>
              </a:rPr>
              <a:t>Unable to convince our software house to develop what was needed and unable to afford to go elsewhere</a:t>
            </a:r>
          </a:p>
          <a:p>
            <a:pPr eaLnBrk="1" hangingPunct="1">
              <a:lnSpc>
                <a:spcPct val="150000"/>
              </a:lnSpc>
              <a:defRPr/>
            </a:pPr>
            <a:r>
              <a:rPr lang="en-GB" altLang="en-US" sz="2000" kern="0" dirty="0">
                <a:latin typeface="Roboto" charset="0"/>
                <a:ea typeface="Roboto" charset="0"/>
                <a:cs typeface="Roboto" charset="0"/>
              </a:rPr>
              <a:t>Time to engage with </a:t>
            </a:r>
            <a:r>
              <a:rPr lang="en-GB" altLang="en-US" sz="2000" kern="0" dirty="0" smtClean="0">
                <a:latin typeface="Roboto" charset="0"/>
                <a:ea typeface="Roboto" charset="0"/>
                <a:cs typeface="Roboto" charset="0"/>
              </a:rPr>
              <a:t>EiB</a:t>
            </a:r>
            <a:endParaRPr lang="en-GB" altLang="en-US" sz="2000" kern="0" dirty="0">
              <a:latin typeface="Roboto" charset="0"/>
              <a:ea typeface="Roboto" charset="0"/>
              <a:cs typeface="Roboto" charset="0"/>
            </a:endParaRPr>
          </a:p>
          <a:p>
            <a:pPr marL="0" indent="0" eaLnBrk="1" hangingPunct="1">
              <a:lnSpc>
                <a:spcPct val="150000"/>
              </a:lnSpc>
              <a:buNone/>
              <a:defRPr/>
            </a:pPr>
            <a:endParaRPr lang="en-GB" altLang="en-US" sz="2000" kern="0" dirty="0">
              <a:latin typeface="Roboto" charset="0"/>
              <a:ea typeface="Roboto" charset="0"/>
              <a:cs typeface="Roboto" charset="0"/>
            </a:endParaRPr>
          </a:p>
          <a:p>
            <a:pPr eaLnBrk="1" hangingPunct="1">
              <a:lnSpc>
                <a:spcPct val="150000"/>
              </a:lnSpc>
              <a:defRPr/>
            </a:pPr>
            <a:endParaRPr lang="en-GB" altLang="en-US" sz="2000" kern="0" dirty="0">
              <a:latin typeface="Roboto" charset="0"/>
              <a:ea typeface="Roboto" charset="0"/>
              <a:cs typeface="Roboto" charset="0"/>
            </a:endParaRPr>
          </a:p>
          <a:p>
            <a:pPr eaLnBrk="1" hangingPunct="1">
              <a:lnSpc>
                <a:spcPct val="150000"/>
              </a:lnSpc>
              <a:defRPr/>
            </a:pPr>
            <a:endParaRPr lang="en-GB" altLang="en-US" sz="1400" kern="0" dirty="0">
              <a:latin typeface="Roboto" charset="0"/>
              <a:ea typeface="Roboto" charset="0"/>
              <a:cs typeface="Roboto" charset="0"/>
            </a:endParaRPr>
          </a:p>
          <a:p>
            <a:pPr eaLnBrk="1" hangingPunct="1">
              <a:lnSpc>
                <a:spcPct val="150000"/>
              </a:lnSpc>
              <a:defRPr/>
            </a:pPr>
            <a:endParaRPr lang="en-GB" altLang="en-US" sz="1400" kern="0" dirty="0">
              <a:latin typeface="Roboto" charset="0"/>
              <a:ea typeface="Roboto" charset="0"/>
              <a:cs typeface="Roboto" charset="0"/>
            </a:endParaRPr>
          </a:p>
        </p:txBody>
      </p:sp>
      <p:pic>
        <p:nvPicPr>
          <p:cNvPr id="8" name="Picture 7" descr="C:\Users\Toshiba\AppData\Local\Microsoft\Windows\Temporary Internet Files\Content.Outlook\4163BLVJ\finished 6x4 inch transparent.png">
            <a:extLst>
              <a:ext uri="{FF2B5EF4-FFF2-40B4-BE49-F238E27FC236}">
                <a16:creationId xmlns="" xmlns:a16="http://schemas.microsoft.com/office/drawing/2014/main" id="{2DEB2857-0C7E-4CEE-A863-10F44644BCA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72" y="351843"/>
            <a:ext cx="1596390" cy="1064260"/>
          </a:xfrm>
          <a:prstGeom prst="rect">
            <a:avLst/>
          </a:prstGeom>
          <a:noFill/>
          <a:ln>
            <a:noFill/>
          </a:ln>
        </p:spPr>
      </p:pic>
    </p:spTree>
    <p:extLst>
      <p:ext uri="{BB962C8B-B14F-4D97-AF65-F5344CB8AC3E}">
        <p14:creationId xmlns:p14="http://schemas.microsoft.com/office/powerpoint/2010/main" val="211543448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132058</TotalTime>
  <Words>1412</Words>
  <Application>Microsoft Office PowerPoint</Application>
  <PresentationFormat>Widescreen</PresentationFormat>
  <Paragraphs>151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Roboto</vt:lpstr>
      <vt:lpstr>Wingdings</vt:lpstr>
      <vt:lpstr>Default Design</vt:lpstr>
      <vt:lpstr>PowerPoint Presentation</vt:lpstr>
      <vt:lpstr>Agenda</vt:lpstr>
      <vt:lpstr>Who or what is a WMIL?</vt:lpstr>
      <vt:lpstr>How did we get in such a bloody mess?</vt:lpstr>
      <vt:lpstr>25th May 2014</vt:lpstr>
      <vt:lpstr>25th May 2014</vt:lpstr>
      <vt:lpstr>25th May 2014</vt:lpstr>
      <vt:lpstr>25th May 2014</vt:lpstr>
      <vt:lpstr>25th May 2014</vt:lpstr>
      <vt:lpstr>New Beginnings…</vt:lpstr>
      <vt:lpstr>New Beginnings…</vt:lpstr>
      <vt:lpstr>Diversity Of Carrier Information</vt:lpstr>
      <vt:lpstr>Diversity Of Carrier Information</vt:lpstr>
      <vt:lpstr>Diversity Of Carrier Information</vt:lpstr>
      <vt:lpstr>Diversity Of Carrier Information</vt:lpstr>
      <vt:lpstr>Diversity Of Carrier Information</vt:lpstr>
      <vt:lpstr>Diversity Of Carrier Information</vt:lpstr>
      <vt:lpstr>New beginnings</vt:lpstr>
      <vt:lpstr>Management information is for life, not just for Christmas</vt:lpstr>
      <vt:lpstr>Management information is for life, not just for Christmas</vt:lpstr>
      <vt:lpstr>PowerPoint Presentation</vt:lpstr>
    </vt:vector>
  </TitlesOfParts>
  <Company>Excel in Business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 Carte Financial Intelligence Overview</dc:title>
  <dc:subject>A La Carte for Sage 200</dc:subject>
  <dc:creator>Excel in Business</dc:creator>
  <cp:keywords>Sage 200, Management Reporting, A La Carte</cp:keywords>
  <cp:lastModifiedBy>Paul Martin</cp:lastModifiedBy>
  <cp:revision>884</cp:revision>
  <dcterms:created xsi:type="dcterms:W3CDTF">2006-09-05T07:27:22Z</dcterms:created>
  <dcterms:modified xsi:type="dcterms:W3CDTF">2018-04-25T07:22:56Z</dcterms:modified>
</cp:coreProperties>
</file>